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71" r:id="rId7"/>
    <p:sldId id="272" r:id="rId8"/>
    <p:sldId id="273" r:id="rId9"/>
    <p:sldId id="274" r:id="rId10"/>
    <p:sldId id="275" r:id="rId11"/>
    <p:sldId id="276" r:id="rId12"/>
    <p:sldId id="277" r:id="rId13"/>
    <p:sldId id="278" r:id="rId14"/>
    <p:sldId id="261" r:id="rId15"/>
    <p:sldId id="307" r:id="rId16"/>
    <p:sldId id="263" r:id="rId17"/>
    <p:sldId id="270" r:id="rId18"/>
    <p:sldId id="264" r:id="rId19"/>
    <p:sldId id="265" r:id="rId20"/>
    <p:sldId id="266" r:id="rId21"/>
    <p:sldId id="267" r:id="rId22"/>
    <p:sldId id="268" r:id="rId23"/>
    <p:sldId id="269" r:id="rId24"/>
    <p:sldId id="262" r:id="rId25"/>
    <p:sldId id="306" r:id="rId26"/>
    <p:sldId id="279" r:id="rId27"/>
    <p:sldId id="305" r:id="rId28"/>
    <p:sldId id="281" r:id="rId29"/>
    <p:sldId id="282" r:id="rId30"/>
    <p:sldId id="280" r:id="rId31"/>
    <p:sldId id="283" r:id="rId32"/>
    <p:sldId id="284" r:id="rId33"/>
    <p:sldId id="289" r:id="rId34"/>
    <p:sldId id="288" r:id="rId35"/>
    <p:sldId id="287" r:id="rId36"/>
    <p:sldId id="286" r:id="rId37"/>
    <p:sldId id="285" r:id="rId38"/>
    <p:sldId id="308" r:id="rId39"/>
    <p:sldId id="290" r:id="rId40"/>
    <p:sldId id="294" r:id="rId41"/>
    <p:sldId id="293" r:id="rId42"/>
    <p:sldId id="292" r:id="rId43"/>
    <p:sldId id="291" r:id="rId44"/>
    <p:sldId id="295" r:id="rId45"/>
    <p:sldId id="309" r:id="rId46"/>
    <p:sldId id="296" r:id="rId47"/>
    <p:sldId id="298" r:id="rId48"/>
    <p:sldId id="297" r:id="rId49"/>
    <p:sldId id="310" r:id="rId50"/>
    <p:sldId id="299" r:id="rId51"/>
    <p:sldId id="302" r:id="rId52"/>
    <p:sldId id="311" r:id="rId53"/>
    <p:sldId id="303" r:id="rId54"/>
    <p:sldId id="300" r:id="rId55"/>
    <p:sldId id="304" r:id="rId56"/>
    <p:sldId id="313" r:id="rId57"/>
    <p:sldId id="312" r:id="rId58"/>
    <p:sldId id="314" r:id="rId59"/>
    <p:sldId id="315" r:id="rId60"/>
    <p:sldId id="316" r:id="rId61"/>
    <p:sldId id="318" r:id="rId62"/>
    <p:sldId id="317" r:id="rId63"/>
    <p:sldId id="319" r:id="rId64"/>
    <p:sldId id="320" r:id="rId6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9B6E20-7A16-4477-0307-5E61D9401C3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B878533-1E06-6174-4287-1B44ACA464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1B9185D-8B05-F0BC-F5B6-54E5C0BA0FBC}"/>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5" name="フッター プレースホルダー 4">
            <a:extLst>
              <a:ext uri="{FF2B5EF4-FFF2-40B4-BE49-F238E27FC236}">
                <a16:creationId xmlns:a16="http://schemas.microsoft.com/office/drawing/2014/main" id="{1D547936-309F-336F-7781-7A97D59B9F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BE7E9B-68C3-088B-C072-19F3E7CF0F79}"/>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1237809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EE8C14C-824A-5EC5-1BF6-9C78C0463C1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EBB1175-8DF2-809C-34E2-FF6DF7F51B2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BABEB09-EE2F-F45C-91A0-3AEC409108FA}"/>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5" name="フッター プレースホルダー 4">
            <a:extLst>
              <a:ext uri="{FF2B5EF4-FFF2-40B4-BE49-F238E27FC236}">
                <a16:creationId xmlns:a16="http://schemas.microsoft.com/office/drawing/2014/main" id="{47E21598-0A82-9CA8-28B0-A98E94AFD32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E713E52-7A81-7E75-F73B-7D688B3B8A44}"/>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335768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307F5777-7444-9ACB-1F5A-984CA035122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AD3053B-EB52-0BB9-75D0-ABDF745EE1A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677FBE-4B4B-9DB6-8239-75F3E4797110}"/>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5" name="フッター プレースホルダー 4">
            <a:extLst>
              <a:ext uri="{FF2B5EF4-FFF2-40B4-BE49-F238E27FC236}">
                <a16:creationId xmlns:a16="http://schemas.microsoft.com/office/drawing/2014/main" id="{281799CB-6B99-A842-8A5F-4B63BF37EEF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C7FF54E-288F-AD31-B826-D5847FB69120}"/>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279592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57DCE7-738F-3C84-8265-11F683FA5BE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5BA7560-11A6-8504-AF47-E5E8F7BFB29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F5547EF-351B-FFC9-7EEE-3406B38B564B}"/>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5" name="フッター プレースホルダー 4">
            <a:extLst>
              <a:ext uri="{FF2B5EF4-FFF2-40B4-BE49-F238E27FC236}">
                <a16:creationId xmlns:a16="http://schemas.microsoft.com/office/drawing/2014/main" id="{A9D7D03B-2D06-671E-74D5-DB15CFC8A0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265D675-0747-5AB3-3630-90DFB8059B50}"/>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892334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0FB50D-4B92-3FDC-CCA3-7134906B9E3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07A06A5-8C6B-5BEB-9156-21B7D33F3E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4484DC3-89DB-CB46-C106-B2517CA26B5C}"/>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5" name="フッター プレースホルダー 4">
            <a:extLst>
              <a:ext uri="{FF2B5EF4-FFF2-40B4-BE49-F238E27FC236}">
                <a16:creationId xmlns:a16="http://schemas.microsoft.com/office/drawing/2014/main" id="{FF7048DE-01B2-B852-EC74-C8BB5D1C1BE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CD73E1-AA83-1AFA-3E36-BD31A8B39A57}"/>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345584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A175C6-1699-3C58-CD52-920213CCB97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00EF0DC-137D-E4B3-43BA-6651E43CF88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B3C69E4-167A-8E4D-116E-07FAFEFA01B1}"/>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D1C05CE-86E1-CD63-38D9-8E3064056F5C}"/>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6" name="フッター プレースホルダー 5">
            <a:extLst>
              <a:ext uri="{FF2B5EF4-FFF2-40B4-BE49-F238E27FC236}">
                <a16:creationId xmlns:a16="http://schemas.microsoft.com/office/drawing/2014/main" id="{7D2A1514-35FF-06A5-F276-39D1D16ABDF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48BE685-B962-1BC7-B4FE-998A44527A4F}"/>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255222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277BD4-CBF4-9792-8E26-83D0FF45961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04BAA80-7238-C39E-C383-E9722B7071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26F427D-6EF7-24EF-1801-C8AC4309AE8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4E3A99E-B3C8-4627-E7CB-4DED75B16C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3ADFBD7-4D49-14E3-6215-1823FDC58D69}"/>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89FC37BE-B0CB-3763-6D99-9B1E5F8586E9}"/>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8" name="フッター プレースホルダー 7">
            <a:extLst>
              <a:ext uri="{FF2B5EF4-FFF2-40B4-BE49-F238E27FC236}">
                <a16:creationId xmlns:a16="http://schemas.microsoft.com/office/drawing/2014/main" id="{62ED7645-5B78-517D-0AD5-1D4E3B0DCF6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3E32061-4B78-09C1-C086-680EF575C194}"/>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262154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927A0A-BDF0-8585-3825-C8E153A4D9B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D7BED359-97EC-6E6F-041F-6A1F302EE86B}"/>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4" name="フッター プレースホルダー 3">
            <a:extLst>
              <a:ext uri="{FF2B5EF4-FFF2-40B4-BE49-F238E27FC236}">
                <a16:creationId xmlns:a16="http://schemas.microsoft.com/office/drawing/2014/main" id="{45A16C1D-B9FD-29FE-5F77-1C3B77646E5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15C9132-6295-2E91-484B-528B2C1412DA}"/>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4148410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E2C915-7FF8-4A9C-61EF-9EC41A543281}"/>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3" name="フッター プレースホルダー 2">
            <a:extLst>
              <a:ext uri="{FF2B5EF4-FFF2-40B4-BE49-F238E27FC236}">
                <a16:creationId xmlns:a16="http://schemas.microsoft.com/office/drawing/2014/main" id="{101CC02C-BE6A-3E0A-5292-792DC9C5DEC5}"/>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6A29588-FF4E-48A4-D0A1-7A58863E8E5D}"/>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189906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A0D7C-4694-50A5-A3C0-67E7BD3AA1B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8ECEE3E-36EA-6FCB-831B-C19B706C42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8F294C0-6310-D796-D7CC-F83A26AACD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8CB5B22-8D55-E3A9-03D5-0CB4DE935511}"/>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6" name="フッター プレースホルダー 5">
            <a:extLst>
              <a:ext uri="{FF2B5EF4-FFF2-40B4-BE49-F238E27FC236}">
                <a16:creationId xmlns:a16="http://schemas.microsoft.com/office/drawing/2014/main" id="{54445EF8-B42C-2014-1067-520AF5C7575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4ECC3DF-9853-D1DD-B63C-743A7B5D84D2}"/>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379374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EE75C9-CA77-BCF6-1998-0E7D4D7118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4E52F0C1-EF54-F25B-4B39-C5BF803FA8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EE218B95-A871-7175-80F0-9D3751CA4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CB5769A-6C01-2C41-2423-C0F0A1F8FC8A}"/>
              </a:ext>
            </a:extLst>
          </p:cNvPr>
          <p:cNvSpPr>
            <a:spLocks noGrp="1"/>
          </p:cNvSpPr>
          <p:nvPr>
            <p:ph type="dt" sz="half" idx="10"/>
          </p:nvPr>
        </p:nvSpPr>
        <p:spPr/>
        <p:txBody>
          <a:bodyPr/>
          <a:lstStyle/>
          <a:p>
            <a:fld id="{DDD7B1D6-4790-4CD0-A116-6C2EB593F429}" type="datetimeFigureOut">
              <a:rPr kumimoji="1" lang="ja-JP" altLang="en-US" smtClean="0"/>
              <a:t>2023/6/15</a:t>
            </a:fld>
            <a:endParaRPr kumimoji="1" lang="ja-JP" altLang="en-US"/>
          </a:p>
        </p:txBody>
      </p:sp>
      <p:sp>
        <p:nvSpPr>
          <p:cNvPr id="6" name="フッター プレースホルダー 5">
            <a:extLst>
              <a:ext uri="{FF2B5EF4-FFF2-40B4-BE49-F238E27FC236}">
                <a16:creationId xmlns:a16="http://schemas.microsoft.com/office/drawing/2014/main" id="{CCED5B97-EE43-032D-C053-9D2594B2661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DF22BE-B466-F35D-5BEA-7386FB2767CD}"/>
              </a:ext>
            </a:extLst>
          </p:cNvPr>
          <p:cNvSpPr>
            <a:spLocks noGrp="1"/>
          </p:cNvSpPr>
          <p:nvPr>
            <p:ph type="sldNum" sz="quarter" idx="12"/>
          </p:nvPr>
        </p:nvSpPr>
        <p:spPr/>
        <p:txBody>
          <a:body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94542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55F2E57-042F-4EC9-105F-98421BBB73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F325D53-6DD0-2F40-C3D6-980F3C44C2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7A6F350-32BD-6D72-54CB-9D536BA35C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D7B1D6-4790-4CD0-A116-6C2EB593F429}" type="datetimeFigureOut">
              <a:rPr kumimoji="1" lang="ja-JP" altLang="en-US" smtClean="0"/>
              <a:t>2023/6/15</a:t>
            </a:fld>
            <a:endParaRPr kumimoji="1" lang="ja-JP" altLang="en-US"/>
          </a:p>
        </p:txBody>
      </p:sp>
      <p:sp>
        <p:nvSpPr>
          <p:cNvPr id="5" name="フッター プレースホルダー 4">
            <a:extLst>
              <a:ext uri="{FF2B5EF4-FFF2-40B4-BE49-F238E27FC236}">
                <a16:creationId xmlns:a16="http://schemas.microsoft.com/office/drawing/2014/main" id="{66852B6B-12AD-2BCC-27C5-637890E3CF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430A156-9707-2D31-6091-4118531C40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FBE92E-D6BE-401E-9446-63DC1A4DB12E}" type="slidenum">
              <a:rPr kumimoji="1" lang="ja-JP" altLang="en-US" smtClean="0"/>
              <a:t>‹#›</a:t>
            </a:fld>
            <a:endParaRPr kumimoji="1" lang="ja-JP" altLang="en-US"/>
          </a:p>
        </p:txBody>
      </p:sp>
    </p:spTree>
    <p:extLst>
      <p:ext uri="{BB962C8B-B14F-4D97-AF65-F5344CB8AC3E}">
        <p14:creationId xmlns:p14="http://schemas.microsoft.com/office/powerpoint/2010/main" val="1238111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7F88FB-B747-9CBD-46AB-6225CE8B9691}"/>
              </a:ext>
            </a:extLst>
          </p:cNvPr>
          <p:cNvSpPr>
            <a:spLocks noGrp="1"/>
          </p:cNvSpPr>
          <p:nvPr>
            <p:ph type="ctrTitle"/>
          </p:nvPr>
        </p:nvSpPr>
        <p:spPr/>
        <p:txBody>
          <a:bodyPr>
            <a:normAutofit/>
          </a:bodyPr>
          <a:lstStyle/>
          <a:p>
            <a:r>
              <a:rPr lang="ja-JP" altLang="en-US" sz="4000" dirty="0"/>
              <a:t>日本自治集団　</a:t>
            </a:r>
            <a:br>
              <a:rPr lang="en-US" altLang="ja-JP" sz="4000" dirty="0"/>
            </a:br>
            <a:r>
              <a:rPr lang="ja-JP" altLang="en-US" sz="4000" dirty="0"/>
              <a:t>第３回共考サロン</a:t>
            </a:r>
            <a:br>
              <a:rPr lang="en-US" altLang="ja-JP" sz="4000" dirty="0"/>
            </a:br>
            <a:r>
              <a:rPr lang="ja-JP" altLang="en-US" sz="5400" dirty="0"/>
              <a:t>我が国の婚姻の歴史</a:t>
            </a:r>
            <a:endParaRPr kumimoji="1" lang="ja-JP" altLang="en-US" sz="4800" dirty="0"/>
          </a:p>
        </p:txBody>
      </p:sp>
      <p:sp>
        <p:nvSpPr>
          <p:cNvPr id="3" name="字幕 2">
            <a:extLst>
              <a:ext uri="{FF2B5EF4-FFF2-40B4-BE49-F238E27FC236}">
                <a16:creationId xmlns:a16="http://schemas.microsoft.com/office/drawing/2014/main" id="{6C4A3D16-C051-8A9C-CA61-9226B9D6AA1F}"/>
              </a:ext>
            </a:extLst>
          </p:cNvPr>
          <p:cNvSpPr>
            <a:spLocks noGrp="1"/>
          </p:cNvSpPr>
          <p:nvPr>
            <p:ph type="subTitle" idx="1"/>
          </p:nvPr>
        </p:nvSpPr>
        <p:spPr/>
        <p:txBody>
          <a:bodyPr/>
          <a:lstStyle/>
          <a:p>
            <a:r>
              <a:rPr kumimoji="1" lang="ja-JP" altLang="en-US" dirty="0"/>
              <a:t>令和５年６月１６日</a:t>
            </a:r>
            <a:endParaRPr kumimoji="1" lang="en-US" altLang="ja-JP" dirty="0"/>
          </a:p>
          <a:p>
            <a:r>
              <a:rPr kumimoji="1" lang="ja-JP" altLang="en-US" dirty="0"/>
              <a:t>安達法律事務所　弁護士　安達悠司</a:t>
            </a:r>
          </a:p>
        </p:txBody>
      </p:sp>
    </p:spTree>
    <p:extLst>
      <p:ext uri="{BB962C8B-B14F-4D97-AF65-F5344CB8AC3E}">
        <p14:creationId xmlns:p14="http://schemas.microsoft.com/office/powerpoint/2010/main" val="280332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6C7B7FB-9F99-EDBE-A568-FC895FF95800}"/>
              </a:ext>
            </a:extLst>
          </p:cNvPr>
          <p:cNvPicPr>
            <a:picLocks noChangeAspect="1"/>
          </p:cNvPicPr>
          <p:nvPr/>
        </p:nvPicPr>
        <p:blipFill>
          <a:blip r:embed="rId2"/>
          <a:stretch>
            <a:fillRect/>
          </a:stretch>
        </p:blipFill>
        <p:spPr>
          <a:xfrm>
            <a:off x="1714861" y="0"/>
            <a:ext cx="8762277" cy="6858000"/>
          </a:xfrm>
          <a:prstGeom prst="rect">
            <a:avLst/>
          </a:prstGeom>
        </p:spPr>
      </p:pic>
    </p:spTree>
    <p:extLst>
      <p:ext uri="{BB962C8B-B14F-4D97-AF65-F5344CB8AC3E}">
        <p14:creationId xmlns:p14="http://schemas.microsoft.com/office/powerpoint/2010/main" val="228511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9A5462D9-C6A4-EE40-8B32-72985D8954CC}"/>
              </a:ext>
            </a:extLst>
          </p:cNvPr>
          <p:cNvPicPr>
            <a:picLocks noChangeAspect="1"/>
          </p:cNvPicPr>
          <p:nvPr/>
        </p:nvPicPr>
        <p:blipFill>
          <a:blip r:embed="rId2"/>
          <a:stretch>
            <a:fillRect/>
          </a:stretch>
        </p:blipFill>
        <p:spPr>
          <a:xfrm>
            <a:off x="1850571" y="0"/>
            <a:ext cx="8490857" cy="6858000"/>
          </a:xfrm>
          <a:prstGeom prst="rect">
            <a:avLst/>
          </a:prstGeom>
        </p:spPr>
      </p:pic>
    </p:spTree>
    <p:extLst>
      <p:ext uri="{BB962C8B-B14F-4D97-AF65-F5344CB8AC3E}">
        <p14:creationId xmlns:p14="http://schemas.microsoft.com/office/powerpoint/2010/main" val="2316273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AF6EDA7-8CBD-35F4-A8F8-2370FB8E901F}"/>
              </a:ext>
            </a:extLst>
          </p:cNvPr>
          <p:cNvPicPr>
            <a:picLocks noChangeAspect="1"/>
          </p:cNvPicPr>
          <p:nvPr/>
        </p:nvPicPr>
        <p:blipFill>
          <a:blip r:embed="rId2"/>
          <a:stretch>
            <a:fillRect/>
          </a:stretch>
        </p:blipFill>
        <p:spPr>
          <a:xfrm>
            <a:off x="1514910" y="0"/>
            <a:ext cx="9162179" cy="6858000"/>
          </a:xfrm>
          <a:prstGeom prst="rect">
            <a:avLst/>
          </a:prstGeom>
        </p:spPr>
      </p:pic>
    </p:spTree>
    <p:extLst>
      <p:ext uri="{BB962C8B-B14F-4D97-AF65-F5344CB8AC3E}">
        <p14:creationId xmlns:p14="http://schemas.microsoft.com/office/powerpoint/2010/main" val="349242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BCBE974-7140-FEB3-FB52-C5F799BFBE77}"/>
              </a:ext>
            </a:extLst>
          </p:cNvPr>
          <p:cNvPicPr>
            <a:picLocks noChangeAspect="1"/>
          </p:cNvPicPr>
          <p:nvPr/>
        </p:nvPicPr>
        <p:blipFill>
          <a:blip r:embed="rId2"/>
          <a:stretch>
            <a:fillRect/>
          </a:stretch>
        </p:blipFill>
        <p:spPr>
          <a:xfrm>
            <a:off x="1643451" y="0"/>
            <a:ext cx="8905097" cy="6858000"/>
          </a:xfrm>
          <a:prstGeom prst="rect">
            <a:avLst/>
          </a:prstGeom>
        </p:spPr>
      </p:pic>
    </p:spTree>
    <p:extLst>
      <p:ext uri="{BB962C8B-B14F-4D97-AF65-F5344CB8AC3E}">
        <p14:creationId xmlns:p14="http://schemas.microsoft.com/office/powerpoint/2010/main" val="3436778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3065D5-0DAF-EFCC-A103-99ED2369FB74}"/>
              </a:ext>
            </a:extLst>
          </p:cNvPr>
          <p:cNvSpPr>
            <a:spLocks noGrp="1"/>
          </p:cNvSpPr>
          <p:nvPr>
            <p:ph type="title"/>
          </p:nvPr>
        </p:nvSpPr>
        <p:spPr/>
        <p:txBody>
          <a:bodyPr>
            <a:normAutofit/>
          </a:bodyPr>
          <a:lstStyle/>
          <a:p>
            <a:r>
              <a:rPr kumimoji="1" lang="ja-JP" altLang="en-US" dirty="0"/>
              <a:t>イザナキ・イザナミ　とつぎのり</a:t>
            </a:r>
          </a:p>
        </p:txBody>
      </p:sp>
      <p:sp>
        <p:nvSpPr>
          <p:cNvPr id="3" name="コンテンツ プレースホルダー 2">
            <a:extLst>
              <a:ext uri="{FF2B5EF4-FFF2-40B4-BE49-F238E27FC236}">
                <a16:creationId xmlns:a16="http://schemas.microsoft.com/office/drawing/2014/main" id="{1DB32FF9-2FB0-838B-E0B1-E2ACE983B100}"/>
              </a:ext>
            </a:extLst>
          </p:cNvPr>
          <p:cNvSpPr>
            <a:spLocks noGrp="1"/>
          </p:cNvSpPr>
          <p:nvPr>
            <p:ph idx="1"/>
          </p:nvPr>
        </p:nvSpPr>
        <p:spPr>
          <a:xfrm>
            <a:off x="342900" y="1825624"/>
            <a:ext cx="11633200" cy="4816475"/>
          </a:xfrm>
        </p:spPr>
        <p:txBody>
          <a:bodyPr>
            <a:normAutofit fontScale="92500"/>
          </a:bodyPr>
          <a:lstStyle/>
          <a:p>
            <a:r>
              <a:rPr lang="ja-JP" altLang="en-US" sz="2400" dirty="0"/>
              <a:t>イザナギ・イザナミは鶏の求愛をみて婚姻の法（とつぎのり）に気付く</a:t>
            </a:r>
            <a:endParaRPr kumimoji="1" lang="en-US" altLang="ja-JP" sz="2400" dirty="0"/>
          </a:p>
          <a:p>
            <a:r>
              <a:rPr kumimoji="1" lang="ja-JP" altLang="en-US" sz="2400" dirty="0"/>
              <a:t>１回目　女が左廻り、男が右、女が先に「あなにえや」男が「わなうれし」</a:t>
            </a:r>
          </a:p>
          <a:p>
            <a:r>
              <a:rPr kumimoji="1" lang="ja-JP" altLang="en-US" sz="2400" dirty="0"/>
              <a:t>２回目　男が左廻り、女が右、男が先に「あなにゑや」女が「わなにやし」</a:t>
            </a:r>
          </a:p>
          <a:p>
            <a:r>
              <a:rPr kumimoji="1" lang="ja-JP" altLang="en-US" sz="2400" dirty="0"/>
              <a:t>男が左回り、男が先に声をかけ、男が天（あ）・女が地（わ）（体勢？）</a:t>
            </a:r>
          </a:p>
          <a:p>
            <a:r>
              <a:rPr kumimoji="1" lang="ja-JP" altLang="en-US" sz="2400" dirty="0"/>
              <a:t>「あめよりぞ　とりにつげしむ　とつぎのり」</a:t>
            </a:r>
            <a:endParaRPr kumimoji="1" lang="en-US" altLang="ja-JP" sz="2400" dirty="0"/>
          </a:p>
          <a:p>
            <a:r>
              <a:rPr kumimoji="1" lang="ja-JP" altLang="en-US" sz="2400" dirty="0"/>
              <a:t>「さらにかえりて　ふたかみは　あらたにめぐり　をはひたり　めはみぎめくり　あひうたふ　あめのあわうた　あなにゑや　うましおとめに　あいぬとき　めかみこたえて　わなにやし　うましをとこに　あひきとぞ　やわしてあわお　ゑなとして　やまとあきつす　あはちしま　いよあはふたな　おきみつこ　つくしきひのこ　さどうしま　うみてうみかわ　やまのさち　きをやくくのち　かやのひめ　のつちもなりて　あわうたに　をさむはらみの　みやにゐて　すてにやしまの　くにうみて　いかんそきみお　うまんとて　ひのかみおうむ　そのみなお　うほひるぎとぞ　たたえます　くにうるはしく　てりとほる」 （ホツマツタヱ３アヤ）</a:t>
            </a:r>
          </a:p>
          <a:p>
            <a:endParaRPr kumimoji="1" lang="ja-JP" altLang="en-US" sz="2400" dirty="0"/>
          </a:p>
        </p:txBody>
      </p:sp>
    </p:spTree>
    <p:extLst>
      <p:ext uri="{BB962C8B-B14F-4D97-AF65-F5344CB8AC3E}">
        <p14:creationId xmlns:p14="http://schemas.microsoft.com/office/powerpoint/2010/main" val="2885474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8499F5-0087-AE1B-A625-C3386C795FCD}"/>
              </a:ext>
            </a:extLst>
          </p:cNvPr>
          <p:cNvSpPr>
            <a:spLocks noGrp="1"/>
          </p:cNvSpPr>
          <p:nvPr>
            <p:ph type="title"/>
          </p:nvPr>
        </p:nvSpPr>
        <p:spPr/>
        <p:txBody>
          <a:bodyPr/>
          <a:lstStyle/>
          <a:p>
            <a:r>
              <a:rPr kumimoji="1" lang="ja-JP" altLang="en-US" dirty="0"/>
              <a:t>オモイカネ　ワカヒメのまわりうた</a:t>
            </a:r>
          </a:p>
        </p:txBody>
      </p:sp>
      <p:sp>
        <p:nvSpPr>
          <p:cNvPr id="3" name="コンテンツ プレースホルダー 2">
            <a:extLst>
              <a:ext uri="{FF2B5EF4-FFF2-40B4-BE49-F238E27FC236}">
                <a16:creationId xmlns:a16="http://schemas.microsoft.com/office/drawing/2014/main" id="{5BE99990-901B-C326-B697-9C6588E04D5E}"/>
              </a:ext>
            </a:extLst>
          </p:cNvPr>
          <p:cNvSpPr>
            <a:spLocks noGrp="1"/>
          </p:cNvSpPr>
          <p:nvPr>
            <p:ph idx="1"/>
          </p:nvPr>
        </p:nvSpPr>
        <p:spPr/>
        <p:txBody>
          <a:bodyPr/>
          <a:lstStyle/>
          <a:p>
            <a:r>
              <a:rPr kumimoji="1" lang="ja-JP" altLang="en-US" dirty="0"/>
              <a:t>ワカヒメ（アマテルの姉）からオモイカネ（カナサキの子）への求婚</a:t>
            </a:r>
            <a:endParaRPr kumimoji="1" lang="en-US" altLang="ja-JP" dirty="0"/>
          </a:p>
          <a:p>
            <a:r>
              <a:rPr lang="ja-JP" altLang="en-US" dirty="0"/>
              <a:t>きしいこそ　つまおみぎわに　ことのねの　とこにはきみお　まつぞこいしき</a:t>
            </a:r>
            <a:endParaRPr lang="en-US" altLang="ja-JP" dirty="0"/>
          </a:p>
          <a:p>
            <a:r>
              <a:rPr lang="ja-JP" altLang="en-US" dirty="0"/>
              <a:t>マワリウタ（回文）</a:t>
            </a:r>
            <a:r>
              <a:rPr lang="ja-JP" altLang="en-US"/>
              <a:t>は断れない（ホツマツタヱ１アヤ）</a:t>
            </a:r>
            <a:endParaRPr kumimoji="1" lang="en-US" altLang="ja-JP" dirty="0"/>
          </a:p>
          <a:p>
            <a:endParaRPr kumimoji="1" lang="ja-JP" altLang="en-US" dirty="0"/>
          </a:p>
        </p:txBody>
      </p:sp>
    </p:spTree>
    <p:extLst>
      <p:ext uri="{BB962C8B-B14F-4D97-AF65-F5344CB8AC3E}">
        <p14:creationId xmlns:p14="http://schemas.microsoft.com/office/powerpoint/2010/main" val="4222169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304FB50-5ED1-F3B0-D8D6-0C60EF2F3C5E}"/>
              </a:ext>
            </a:extLst>
          </p:cNvPr>
          <p:cNvPicPr>
            <a:picLocks noChangeAspect="1"/>
          </p:cNvPicPr>
          <p:nvPr/>
        </p:nvPicPr>
        <p:blipFill>
          <a:blip r:embed="rId2"/>
          <a:stretch>
            <a:fillRect/>
          </a:stretch>
        </p:blipFill>
        <p:spPr>
          <a:xfrm>
            <a:off x="1358900" y="-823"/>
            <a:ext cx="9512300" cy="6858823"/>
          </a:xfrm>
          <a:prstGeom prst="rect">
            <a:avLst/>
          </a:prstGeom>
        </p:spPr>
      </p:pic>
    </p:spTree>
    <p:extLst>
      <p:ext uri="{BB962C8B-B14F-4D97-AF65-F5344CB8AC3E}">
        <p14:creationId xmlns:p14="http://schemas.microsoft.com/office/powerpoint/2010/main" val="285972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96D149E-B458-25A8-5CFB-869FB4CA964D}"/>
              </a:ext>
            </a:extLst>
          </p:cNvPr>
          <p:cNvPicPr>
            <a:picLocks noChangeAspect="1"/>
          </p:cNvPicPr>
          <p:nvPr/>
        </p:nvPicPr>
        <p:blipFill>
          <a:blip r:embed="rId2"/>
          <a:stretch>
            <a:fillRect/>
          </a:stretch>
        </p:blipFill>
        <p:spPr>
          <a:xfrm>
            <a:off x="1676400" y="143494"/>
            <a:ext cx="8839200" cy="6571012"/>
          </a:xfrm>
          <a:prstGeom prst="rect">
            <a:avLst/>
          </a:prstGeom>
        </p:spPr>
      </p:pic>
    </p:spTree>
    <p:extLst>
      <p:ext uri="{BB962C8B-B14F-4D97-AF65-F5344CB8AC3E}">
        <p14:creationId xmlns:p14="http://schemas.microsoft.com/office/powerpoint/2010/main" val="4057140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CE3FB95-7077-8E3B-E647-2076EBB8062B}"/>
              </a:ext>
            </a:extLst>
          </p:cNvPr>
          <p:cNvPicPr>
            <a:picLocks noChangeAspect="1"/>
          </p:cNvPicPr>
          <p:nvPr/>
        </p:nvPicPr>
        <p:blipFill>
          <a:blip r:embed="rId2"/>
          <a:stretch>
            <a:fillRect/>
          </a:stretch>
        </p:blipFill>
        <p:spPr>
          <a:xfrm>
            <a:off x="1501775" y="119953"/>
            <a:ext cx="9188450" cy="6618093"/>
          </a:xfrm>
          <a:prstGeom prst="rect">
            <a:avLst/>
          </a:prstGeom>
        </p:spPr>
      </p:pic>
    </p:spTree>
    <p:extLst>
      <p:ext uri="{BB962C8B-B14F-4D97-AF65-F5344CB8AC3E}">
        <p14:creationId xmlns:p14="http://schemas.microsoft.com/office/powerpoint/2010/main" val="110349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339E6045-A493-FC48-026F-6F317CB86B1A}"/>
              </a:ext>
            </a:extLst>
          </p:cNvPr>
          <p:cNvPicPr>
            <a:picLocks noChangeAspect="1"/>
          </p:cNvPicPr>
          <p:nvPr/>
        </p:nvPicPr>
        <p:blipFill>
          <a:blip r:embed="rId2"/>
          <a:stretch>
            <a:fillRect/>
          </a:stretch>
        </p:blipFill>
        <p:spPr>
          <a:xfrm>
            <a:off x="2228850" y="102517"/>
            <a:ext cx="7734300" cy="6652965"/>
          </a:xfrm>
          <a:prstGeom prst="rect">
            <a:avLst/>
          </a:prstGeom>
        </p:spPr>
      </p:pic>
    </p:spTree>
    <p:extLst>
      <p:ext uri="{BB962C8B-B14F-4D97-AF65-F5344CB8AC3E}">
        <p14:creationId xmlns:p14="http://schemas.microsoft.com/office/powerpoint/2010/main" val="412480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EAE498-2AA2-9D24-1919-90CA7AA6D217}"/>
              </a:ext>
            </a:extLst>
          </p:cNvPr>
          <p:cNvSpPr>
            <a:spLocks noGrp="1"/>
          </p:cNvSpPr>
          <p:nvPr>
            <p:ph type="title"/>
          </p:nvPr>
        </p:nvSpPr>
        <p:spPr/>
        <p:txBody>
          <a:bodyPr/>
          <a:lstStyle/>
          <a:p>
            <a:r>
              <a:rPr kumimoji="1" lang="ja-JP" altLang="en-US" dirty="0"/>
              <a:t>参考文献</a:t>
            </a:r>
          </a:p>
        </p:txBody>
      </p:sp>
      <p:sp>
        <p:nvSpPr>
          <p:cNvPr id="3" name="コンテンツ プレースホルダー 2">
            <a:extLst>
              <a:ext uri="{FF2B5EF4-FFF2-40B4-BE49-F238E27FC236}">
                <a16:creationId xmlns:a16="http://schemas.microsoft.com/office/drawing/2014/main" id="{8436C9EC-CDD8-49B4-4E00-877D97ABDE17}"/>
              </a:ext>
            </a:extLst>
          </p:cNvPr>
          <p:cNvSpPr>
            <a:spLocks noGrp="1"/>
          </p:cNvSpPr>
          <p:nvPr>
            <p:ph idx="1"/>
          </p:nvPr>
        </p:nvSpPr>
        <p:spPr/>
        <p:txBody>
          <a:bodyPr>
            <a:normAutofit/>
          </a:bodyPr>
          <a:lstStyle/>
          <a:p>
            <a:r>
              <a:rPr lang="ja-JP" altLang="en-US" sz="2400" dirty="0"/>
              <a:t>浅古弘ほか</a:t>
            </a:r>
            <a:r>
              <a:rPr kumimoji="1" lang="ja-JP" altLang="en-US" sz="2400" dirty="0"/>
              <a:t>「日本法制史」（青林書院、平成２２年９月）</a:t>
            </a:r>
            <a:endParaRPr kumimoji="1" lang="en-US" altLang="ja-JP" sz="2400" dirty="0"/>
          </a:p>
          <a:p>
            <a:r>
              <a:rPr lang="ja-JP" altLang="en-US" sz="2400" dirty="0"/>
              <a:t>坂本哲夫「日本婚姻法原論」（国土社、昭和２８年９月）</a:t>
            </a:r>
            <a:endParaRPr kumimoji="1" lang="en-US" altLang="ja-JP" sz="2400" dirty="0"/>
          </a:p>
          <a:p>
            <a:r>
              <a:rPr kumimoji="1" lang="ja-JP" altLang="en-US" sz="2400" dirty="0"/>
              <a:t>池田満「記紀原書ヲシテ　上・下巻」（展望社、平成１６年８月）</a:t>
            </a:r>
          </a:p>
        </p:txBody>
      </p:sp>
    </p:spTree>
    <p:extLst>
      <p:ext uri="{BB962C8B-B14F-4D97-AF65-F5344CB8AC3E}">
        <p14:creationId xmlns:p14="http://schemas.microsoft.com/office/powerpoint/2010/main" val="291079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ED1ED4BD-3226-8BB3-A87E-3D86A05B8EEA}"/>
              </a:ext>
            </a:extLst>
          </p:cNvPr>
          <p:cNvPicPr>
            <a:picLocks noChangeAspect="1"/>
          </p:cNvPicPr>
          <p:nvPr/>
        </p:nvPicPr>
        <p:blipFill>
          <a:blip r:embed="rId2"/>
          <a:stretch>
            <a:fillRect/>
          </a:stretch>
        </p:blipFill>
        <p:spPr>
          <a:xfrm>
            <a:off x="1752600" y="-19051"/>
            <a:ext cx="8686800" cy="6877051"/>
          </a:xfrm>
          <a:prstGeom prst="rect">
            <a:avLst/>
          </a:prstGeom>
        </p:spPr>
      </p:pic>
    </p:spTree>
    <p:extLst>
      <p:ext uri="{BB962C8B-B14F-4D97-AF65-F5344CB8AC3E}">
        <p14:creationId xmlns:p14="http://schemas.microsoft.com/office/powerpoint/2010/main" val="1211209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3E3A5A9-384C-2209-3BB5-711F6E643A86}"/>
              </a:ext>
            </a:extLst>
          </p:cNvPr>
          <p:cNvPicPr>
            <a:picLocks noChangeAspect="1"/>
          </p:cNvPicPr>
          <p:nvPr/>
        </p:nvPicPr>
        <p:blipFill>
          <a:blip r:embed="rId2"/>
          <a:stretch>
            <a:fillRect/>
          </a:stretch>
        </p:blipFill>
        <p:spPr>
          <a:xfrm>
            <a:off x="1231900" y="72311"/>
            <a:ext cx="9728200" cy="6713378"/>
          </a:xfrm>
          <a:prstGeom prst="rect">
            <a:avLst/>
          </a:prstGeom>
        </p:spPr>
      </p:pic>
    </p:spTree>
    <p:extLst>
      <p:ext uri="{BB962C8B-B14F-4D97-AF65-F5344CB8AC3E}">
        <p14:creationId xmlns:p14="http://schemas.microsoft.com/office/powerpoint/2010/main" val="4106944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07F78DB-25CB-7BFA-2FE1-29F3DB8D15B9}"/>
              </a:ext>
            </a:extLst>
          </p:cNvPr>
          <p:cNvPicPr>
            <a:picLocks noChangeAspect="1"/>
          </p:cNvPicPr>
          <p:nvPr/>
        </p:nvPicPr>
        <p:blipFill>
          <a:blip r:embed="rId2"/>
          <a:stretch>
            <a:fillRect/>
          </a:stretch>
        </p:blipFill>
        <p:spPr>
          <a:xfrm>
            <a:off x="1587500" y="44932"/>
            <a:ext cx="9055099" cy="6739777"/>
          </a:xfrm>
          <a:prstGeom prst="rect">
            <a:avLst/>
          </a:prstGeom>
        </p:spPr>
      </p:pic>
    </p:spTree>
    <p:extLst>
      <p:ext uri="{BB962C8B-B14F-4D97-AF65-F5344CB8AC3E}">
        <p14:creationId xmlns:p14="http://schemas.microsoft.com/office/powerpoint/2010/main" val="139665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BD6C3C3-9421-8F2B-BDD6-078B7A755085}"/>
              </a:ext>
            </a:extLst>
          </p:cNvPr>
          <p:cNvPicPr>
            <a:picLocks noChangeAspect="1"/>
          </p:cNvPicPr>
          <p:nvPr/>
        </p:nvPicPr>
        <p:blipFill>
          <a:blip r:embed="rId2"/>
          <a:stretch>
            <a:fillRect/>
          </a:stretch>
        </p:blipFill>
        <p:spPr>
          <a:xfrm>
            <a:off x="723900" y="16496"/>
            <a:ext cx="10180229" cy="6841504"/>
          </a:xfrm>
          <a:prstGeom prst="rect">
            <a:avLst/>
          </a:prstGeom>
        </p:spPr>
      </p:pic>
    </p:spTree>
    <p:extLst>
      <p:ext uri="{BB962C8B-B14F-4D97-AF65-F5344CB8AC3E}">
        <p14:creationId xmlns:p14="http://schemas.microsoft.com/office/powerpoint/2010/main" val="259040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F325A8-8713-66AF-0F87-ACB3FCAA2D12}"/>
              </a:ext>
            </a:extLst>
          </p:cNvPr>
          <p:cNvSpPr>
            <a:spLocks noGrp="1"/>
          </p:cNvSpPr>
          <p:nvPr>
            <p:ph type="title"/>
          </p:nvPr>
        </p:nvSpPr>
        <p:spPr/>
        <p:txBody>
          <a:bodyPr>
            <a:normAutofit/>
          </a:bodyPr>
          <a:lstStyle/>
          <a:p>
            <a:r>
              <a:rPr kumimoji="1" lang="ja-JP" altLang="en-US" dirty="0"/>
              <a:t>アマテルカミの１２人の妃　</a:t>
            </a:r>
          </a:p>
        </p:txBody>
      </p:sp>
      <p:sp>
        <p:nvSpPr>
          <p:cNvPr id="3" name="コンテンツ プレースホルダー 2">
            <a:extLst>
              <a:ext uri="{FF2B5EF4-FFF2-40B4-BE49-F238E27FC236}">
                <a16:creationId xmlns:a16="http://schemas.microsoft.com/office/drawing/2014/main" id="{0854DA54-B1B8-2A06-11E2-9462D75260E7}"/>
              </a:ext>
            </a:extLst>
          </p:cNvPr>
          <p:cNvSpPr>
            <a:spLocks noGrp="1"/>
          </p:cNvSpPr>
          <p:nvPr>
            <p:ph idx="1"/>
          </p:nvPr>
        </p:nvSpPr>
        <p:spPr>
          <a:xfrm>
            <a:off x="838200" y="4466491"/>
            <a:ext cx="10515600" cy="1710471"/>
          </a:xfrm>
        </p:spPr>
        <p:txBody>
          <a:bodyPr>
            <a:normAutofit lnSpcReduction="10000"/>
          </a:bodyPr>
          <a:lstStyle/>
          <a:p>
            <a:r>
              <a:rPr kumimoji="1" lang="ja-JP" altLang="en-US" dirty="0"/>
              <a:t>「そのなかひとり　すなおなる　せおりつひめの　みやびには　きみもきさはし　ふみおりて　あまさかるひに　むかつひめ　ついにいれます　うちみやに」（ホツマツタヱ６アヤ）</a:t>
            </a:r>
            <a:endParaRPr kumimoji="1" lang="en-US" altLang="ja-JP" dirty="0"/>
          </a:p>
          <a:p>
            <a:r>
              <a:rPr kumimoji="1" lang="ja-JP" altLang="en-US" dirty="0"/>
              <a:t>セオリツヒメ（ホノコ）をムカツヒメ（正妻）に</a:t>
            </a:r>
            <a:endParaRPr kumimoji="1" lang="ja-JP" altLang="en-US" b="1" dirty="0"/>
          </a:p>
        </p:txBody>
      </p:sp>
      <p:graphicFrame>
        <p:nvGraphicFramePr>
          <p:cNvPr id="4" name="表 4">
            <a:extLst>
              <a:ext uri="{FF2B5EF4-FFF2-40B4-BE49-F238E27FC236}">
                <a16:creationId xmlns:a16="http://schemas.microsoft.com/office/drawing/2014/main" id="{D46BBC58-B939-C249-DD6B-160BF2159776}"/>
              </a:ext>
            </a:extLst>
          </p:cNvPr>
          <p:cNvGraphicFramePr>
            <a:graphicFrameLocks noGrp="1"/>
          </p:cNvGraphicFramePr>
          <p:nvPr>
            <p:extLst>
              <p:ext uri="{D42A27DB-BD31-4B8C-83A1-F6EECF244321}">
                <p14:modId xmlns:p14="http://schemas.microsoft.com/office/powerpoint/2010/main" val="3369860771"/>
              </p:ext>
            </p:extLst>
          </p:nvPr>
        </p:nvGraphicFramePr>
        <p:xfrm>
          <a:off x="993532" y="1690688"/>
          <a:ext cx="10204936" cy="2286000"/>
        </p:xfrm>
        <a:graphic>
          <a:graphicData uri="http://schemas.openxmlformats.org/drawingml/2006/table">
            <a:tbl>
              <a:tblPr firstRow="1" bandRow="1">
                <a:tableStyleId>{21E4AEA4-8DFA-4A89-87EB-49C32662AFE0}</a:tableStyleId>
              </a:tblPr>
              <a:tblGrid>
                <a:gridCol w="1491490">
                  <a:extLst>
                    <a:ext uri="{9D8B030D-6E8A-4147-A177-3AD203B41FA5}">
                      <a16:colId xmlns:a16="http://schemas.microsoft.com/office/drawing/2014/main" val="2342477674"/>
                    </a:ext>
                  </a:extLst>
                </a:gridCol>
                <a:gridCol w="2904482">
                  <a:extLst>
                    <a:ext uri="{9D8B030D-6E8A-4147-A177-3AD203B41FA5}">
                      <a16:colId xmlns:a16="http://schemas.microsoft.com/office/drawing/2014/main" val="4026409001"/>
                    </a:ext>
                  </a:extLst>
                </a:gridCol>
                <a:gridCol w="2904482">
                  <a:extLst>
                    <a:ext uri="{9D8B030D-6E8A-4147-A177-3AD203B41FA5}">
                      <a16:colId xmlns:a16="http://schemas.microsoft.com/office/drawing/2014/main" val="1411160739"/>
                    </a:ext>
                  </a:extLst>
                </a:gridCol>
                <a:gridCol w="2904482">
                  <a:extLst>
                    <a:ext uri="{9D8B030D-6E8A-4147-A177-3AD203B41FA5}">
                      <a16:colId xmlns:a16="http://schemas.microsoft.com/office/drawing/2014/main" val="74037490"/>
                    </a:ext>
                  </a:extLst>
                </a:gridCol>
              </a:tblGrid>
              <a:tr h="370840">
                <a:tc>
                  <a:txBody>
                    <a:bodyPr/>
                    <a:lstStyle/>
                    <a:p>
                      <a:endParaRPr kumimoji="1" lang="ja-JP" altLang="en-US" sz="2400" dirty="0"/>
                    </a:p>
                  </a:txBody>
                  <a:tcPr/>
                </a:tc>
                <a:tc>
                  <a:txBody>
                    <a:bodyPr/>
                    <a:lstStyle/>
                    <a:p>
                      <a:r>
                        <a:rPr kumimoji="1" lang="ja-JP" altLang="en-US" sz="2400" dirty="0"/>
                        <a:t>スケ</a:t>
                      </a:r>
                    </a:p>
                  </a:txBody>
                  <a:tcPr/>
                </a:tc>
                <a:tc>
                  <a:txBody>
                    <a:bodyPr/>
                    <a:lstStyle/>
                    <a:p>
                      <a:r>
                        <a:rPr kumimoji="1" lang="ja-JP" altLang="en-US" sz="2400" dirty="0"/>
                        <a:t>ウチキサキ</a:t>
                      </a:r>
                    </a:p>
                  </a:txBody>
                  <a:tcPr/>
                </a:tc>
                <a:tc>
                  <a:txBody>
                    <a:bodyPr/>
                    <a:lstStyle/>
                    <a:p>
                      <a:r>
                        <a:rPr kumimoji="1" lang="ja-JP" altLang="en-US" sz="2400" dirty="0"/>
                        <a:t>オシモメ</a:t>
                      </a:r>
                    </a:p>
                  </a:txBody>
                  <a:tcPr/>
                </a:tc>
                <a:extLst>
                  <a:ext uri="{0D108BD9-81ED-4DB2-BD59-A6C34878D82A}">
                    <a16:rowId xmlns:a16="http://schemas.microsoft.com/office/drawing/2014/main" val="885986446"/>
                  </a:ext>
                </a:extLst>
              </a:tr>
              <a:tr h="370840">
                <a:tc>
                  <a:txBody>
                    <a:bodyPr/>
                    <a:lstStyle/>
                    <a:p>
                      <a:r>
                        <a:rPr kumimoji="1" lang="ja-JP" altLang="en-US" sz="2400" dirty="0"/>
                        <a:t>北</a:t>
                      </a:r>
                      <a:r>
                        <a:rPr kumimoji="1" lang="en-US" altLang="ja-JP" sz="2400" dirty="0"/>
                        <a:t>(</a:t>
                      </a:r>
                      <a:r>
                        <a:rPr kumimoji="1" lang="ja-JP" altLang="en-US" sz="2400" dirty="0"/>
                        <a:t>ネ</a:t>
                      </a:r>
                      <a:r>
                        <a:rPr kumimoji="1" lang="en-US" altLang="ja-JP" sz="2400" dirty="0"/>
                        <a:t>)</a:t>
                      </a:r>
                      <a:endParaRPr kumimoji="1" lang="ja-JP" altLang="en-US" sz="2400" dirty="0"/>
                    </a:p>
                  </a:txBody>
                  <a:tcPr/>
                </a:tc>
                <a:tc>
                  <a:txBody>
                    <a:bodyPr/>
                    <a:lstStyle/>
                    <a:p>
                      <a:r>
                        <a:rPr kumimoji="1" lang="ja-JP" altLang="en-US" sz="2400" dirty="0"/>
                        <a:t>ますひめもちこ　</a:t>
                      </a:r>
                    </a:p>
                  </a:txBody>
                  <a:tcPr/>
                </a:tc>
                <a:tc>
                  <a:txBody>
                    <a:bodyPr/>
                    <a:lstStyle/>
                    <a:p>
                      <a:r>
                        <a:rPr kumimoji="1" lang="ja-JP" altLang="en-US" sz="2400" dirty="0"/>
                        <a:t>そのとめはやこ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かだがあちこ</a:t>
                      </a:r>
                    </a:p>
                  </a:txBody>
                  <a:tcPr/>
                </a:tc>
                <a:extLst>
                  <a:ext uri="{0D108BD9-81ED-4DB2-BD59-A6C34878D82A}">
                    <a16:rowId xmlns:a16="http://schemas.microsoft.com/office/drawing/2014/main" val="1484055499"/>
                  </a:ext>
                </a:extLst>
              </a:tr>
              <a:tr h="370840">
                <a:tc>
                  <a:txBody>
                    <a:bodyPr/>
                    <a:lstStyle/>
                    <a:p>
                      <a:r>
                        <a:rPr kumimoji="1" lang="ja-JP" altLang="en-US" sz="2400" dirty="0"/>
                        <a:t>東</a:t>
                      </a:r>
                      <a:r>
                        <a:rPr kumimoji="1" lang="en-US" altLang="ja-JP" sz="2400" dirty="0"/>
                        <a:t>(</a:t>
                      </a:r>
                      <a:r>
                        <a:rPr kumimoji="1" lang="ja-JP" altLang="en-US" sz="2400" dirty="0"/>
                        <a:t>キ</a:t>
                      </a:r>
                      <a:r>
                        <a:rPr kumimoji="1" lang="en-US" altLang="ja-JP" sz="2400" dirty="0"/>
                        <a:t>)</a:t>
                      </a:r>
                      <a:endParaRPr kumimoji="1" lang="ja-JP" altLang="en-US" sz="2400" dirty="0"/>
                    </a:p>
                  </a:txBody>
                  <a:tcPr/>
                </a:tc>
                <a:tc>
                  <a:txBody>
                    <a:bodyPr/>
                    <a:lstStyle/>
                    <a:p>
                      <a:r>
                        <a:rPr kumimoji="1" lang="ja-JP" altLang="en-US" sz="2400" dirty="0"/>
                        <a:t>たなはた</a:t>
                      </a:r>
                    </a:p>
                  </a:txBody>
                  <a:tcPr/>
                </a:tc>
                <a:tc>
                  <a:txBody>
                    <a:bodyPr/>
                    <a:lstStyle/>
                    <a:p>
                      <a:r>
                        <a:rPr kumimoji="1" lang="ja-JP" altLang="en-US" sz="2400" dirty="0"/>
                        <a:t>せおりつほのこ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dirty="0"/>
                        <a:t>そがひめ</a:t>
                      </a:r>
                    </a:p>
                  </a:txBody>
                  <a:tcPr/>
                </a:tc>
                <a:extLst>
                  <a:ext uri="{0D108BD9-81ED-4DB2-BD59-A6C34878D82A}">
                    <a16:rowId xmlns:a16="http://schemas.microsoft.com/office/drawing/2014/main" val="1050166334"/>
                  </a:ext>
                </a:extLst>
              </a:tr>
              <a:tr h="370840">
                <a:tc>
                  <a:txBody>
                    <a:bodyPr/>
                    <a:lstStyle/>
                    <a:p>
                      <a:r>
                        <a:rPr kumimoji="1" lang="ja-JP" altLang="en-US" sz="2400" dirty="0"/>
                        <a:t>南</a:t>
                      </a:r>
                      <a:r>
                        <a:rPr kumimoji="1" lang="en-US" altLang="ja-JP" sz="2400" dirty="0"/>
                        <a:t>(</a:t>
                      </a:r>
                      <a:r>
                        <a:rPr kumimoji="1" lang="ja-JP" altLang="en-US" sz="2400" dirty="0"/>
                        <a:t>サ</a:t>
                      </a:r>
                      <a:r>
                        <a:rPr kumimoji="1" lang="en-US" altLang="ja-JP" sz="2400" dirty="0"/>
                        <a:t>)</a:t>
                      </a:r>
                      <a:endParaRPr kumimoji="1" lang="ja-JP" altLang="en-US" sz="2400" dirty="0"/>
                    </a:p>
                  </a:txBody>
                  <a:tcPr/>
                </a:tc>
                <a:tc>
                  <a:txBody>
                    <a:bodyPr/>
                    <a:lstStyle/>
                    <a:p>
                      <a:r>
                        <a:rPr kumimoji="1" lang="ja-JP" altLang="en-US" sz="2400" dirty="0"/>
                        <a:t>わひめはなこ　</a:t>
                      </a:r>
                    </a:p>
                  </a:txBody>
                  <a:tcPr/>
                </a:tc>
                <a:tc>
                  <a:txBody>
                    <a:bodyPr/>
                    <a:lstStyle/>
                    <a:p>
                      <a:r>
                        <a:rPr kumimoji="1" lang="ja-JP" altLang="en-US" sz="2400" dirty="0"/>
                        <a:t>はやあきつあきこ　</a:t>
                      </a:r>
                    </a:p>
                  </a:txBody>
                  <a:tcPr/>
                </a:tc>
                <a:tc>
                  <a:txBody>
                    <a:bodyPr/>
                    <a:lstStyle/>
                    <a:p>
                      <a:r>
                        <a:rPr kumimoji="1" lang="ja-JP" altLang="en-US" sz="2400" dirty="0"/>
                        <a:t>いろのゑあさこ</a:t>
                      </a:r>
                    </a:p>
                  </a:txBody>
                  <a:tcPr/>
                </a:tc>
                <a:extLst>
                  <a:ext uri="{0D108BD9-81ED-4DB2-BD59-A6C34878D82A}">
                    <a16:rowId xmlns:a16="http://schemas.microsoft.com/office/drawing/2014/main" val="3383419381"/>
                  </a:ext>
                </a:extLst>
              </a:tr>
              <a:tr h="370840">
                <a:tc>
                  <a:txBody>
                    <a:bodyPr/>
                    <a:lstStyle/>
                    <a:p>
                      <a:r>
                        <a:rPr kumimoji="1" lang="ja-JP" altLang="en-US" sz="2400" dirty="0"/>
                        <a:t>西</a:t>
                      </a:r>
                      <a:r>
                        <a:rPr kumimoji="1" lang="en-US" altLang="ja-JP" sz="2400" dirty="0"/>
                        <a:t>(</a:t>
                      </a:r>
                      <a:r>
                        <a:rPr kumimoji="1" lang="ja-JP" altLang="en-US" sz="2400" dirty="0"/>
                        <a:t>ツ</a:t>
                      </a:r>
                      <a:r>
                        <a:rPr kumimoji="1" lang="en-US" altLang="ja-JP" sz="2400" dirty="0"/>
                        <a:t>)</a:t>
                      </a:r>
                      <a:endParaRPr kumimoji="1" lang="ja-JP" altLang="en-US" sz="2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t>おりはた</a:t>
                      </a:r>
                      <a:endParaRPr kumimoji="1" lang="ja-JP" altLang="en-US" sz="2400" dirty="0"/>
                    </a:p>
                  </a:txBody>
                  <a:tcPr/>
                </a:tc>
                <a:tc>
                  <a:txBody>
                    <a:bodyPr/>
                    <a:lstStyle/>
                    <a:p>
                      <a:r>
                        <a:rPr kumimoji="1" lang="ja-JP" altLang="en-US" sz="2400" dirty="0"/>
                        <a:t>おさこ</a:t>
                      </a:r>
                    </a:p>
                  </a:txBody>
                  <a:tcPr/>
                </a:tc>
                <a:tc>
                  <a:txBody>
                    <a:bodyPr/>
                    <a:lstStyle/>
                    <a:p>
                      <a:r>
                        <a:rPr kumimoji="1" lang="ja-JP" altLang="en-US" sz="2400" dirty="0"/>
                        <a:t>とよひめあやこ</a:t>
                      </a:r>
                    </a:p>
                  </a:txBody>
                  <a:tcPr/>
                </a:tc>
                <a:extLst>
                  <a:ext uri="{0D108BD9-81ED-4DB2-BD59-A6C34878D82A}">
                    <a16:rowId xmlns:a16="http://schemas.microsoft.com/office/drawing/2014/main" val="2702697663"/>
                  </a:ext>
                </a:extLst>
              </a:tr>
            </a:tbl>
          </a:graphicData>
        </a:graphic>
      </p:graphicFrame>
    </p:spTree>
    <p:extLst>
      <p:ext uri="{BB962C8B-B14F-4D97-AF65-F5344CB8AC3E}">
        <p14:creationId xmlns:p14="http://schemas.microsoft.com/office/powerpoint/2010/main" val="2057819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0D90B6-F5FC-7F2E-1BF4-9CE863930050}"/>
              </a:ext>
            </a:extLst>
          </p:cNvPr>
          <p:cNvSpPr>
            <a:spLocks noGrp="1"/>
          </p:cNvSpPr>
          <p:nvPr>
            <p:ph type="title"/>
          </p:nvPr>
        </p:nvSpPr>
        <p:spPr/>
        <p:txBody>
          <a:bodyPr/>
          <a:lstStyle/>
          <a:p>
            <a:r>
              <a:rPr kumimoji="1" lang="ja-JP" altLang="en-US" dirty="0"/>
              <a:t>ムカツヒメとメカケ（古事記）</a:t>
            </a:r>
          </a:p>
        </p:txBody>
      </p:sp>
      <p:sp>
        <p:nvSpPr>
          <p:cNvPr id="3" name="コンテンツ プレースホルダー 2">
            <a:extLst>
              <a:ext uri="{FF2B5EF4-FFF2-40B4-BE49-F238E27FC236}">
                <a16:creationId xmlns:a16="http://schemas.microsoft.com/office/drawing/2014/main" id="{3BB04F69-C51B-5905-CFE8-53277DB07227}"/>
              </a:ext>
            </a:extLst>
          </p:cNvPr>
          <p:cNvSpPr>
            <a:spLocks noGrp="1"/>
          </p:cNvSpPr>
          <p:nvPr>
            <p:ph idx="1"/>
          </p:nvPr>
        </p:nvSpPr>
        <p:spPr/>
        <p:txBody>
          <a:bodyPr/>
          <a:lstStyle/>
          <a:p>
            <a:r>
              <a:rPr kumimoji="1" lang="ja-JP" altLang="en-US" dirty="0"/>
              <a:t>正妻をムカツヒメ（ホツマツタヱ）。本居宣長「古事記伝」では、嫡妻はムカヒメ（牟加比女）、書紀では正妃とあり、牟加比女は正しく夫に対配（ムカフ）の義なりとある。</a:t>
            </a:r>
            <a:endParaRPr kumimoji="1" lang="en-US" altLang="ja-JP" dirty="0"/>
          </a:p>
          <a:p>
            <a:r>
              <a:rPr kumimoji="1" lang="ja-JP" altLang="en-US" dirty="0"/>
              <a:t>妾は和名ヲムナメ（乎無奈女）、古言ヲミナメ、陸奥の南部ではヲナメという。物語書ではカケメ、後に思い物、今の世ではテカケまたメカケなど云へりとある。</a:t>
            </a:r>
            <a:endParaRPr kumimoji="1" lang="en-US" altLang="ja-JP" dirty="0"/>
          </a:p>
          <a:p>
            <a:endParaRPr lang="en-US" altLang="ja-JP" dirty="0"/>
          </a:p>
          <a:p>
            <a:pPr marL="0" indent="0">
              <a:buNone/>
            </a:pPr>
            <a:r>
              <a:rPr kumimoji="1" lang="ja-JP" altLang="en-US" dirty="0"/>
              <a:t>→ウビチニ・スビチニの時代に一夫一婦の婚姻の原形が誕生するが、アマテルカミに見られるように一夫多妻であった。ただし、正妻（ムカツヒメ）が存在する</a:t>
            </a:r>
          </a:p>
        </p:txBody>
      </p:sp>
    </p:spTree>
    <p:extLst>
      <p:ext uri="{BB962C8B-B14F-4D97-AF65-F5344CB8AC3E}">
        <p14:creationId xmlns:p14="http://schemas.microsoft.com/office/powerpoint/2010/main" val="1557006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47E03C-E1F7-61D1-E870-6B0D834B595A}"/>
              </a:ext>
            </a:extLst>
          </p:cNvPr>
          <p:cNvSpPr>
            <a:spLocks noGrp="1"/>
          </p:cNvSpPr>
          <p:nvPr>
            <p:ph type="title"/>
          </p:nvPr>
        </p:nvSpPr>
        <p:spPr/>
        <p:txBody>
          <a:bodyPr/>
          <a:lstStyle/>
          <a:p>
            <a:r>
              <a:rPr kumimoji="1" lang="ja-JP" altLang="en-US" dirty="0"/>
              <a:t>２　古代</a:t>
            </a:r>
          </a:p>
        </p:txBody>
      </p:sp>
      <p:sp>
        <p:nvSpPr>
          <p:cNvPr id="3" name="コンテンツ プレースホルダー 2">
            <a:extLst>
              <a:ext uri="{FF2B5EF4-FFF2-40B4-BE49-F238E27FC236}">
                <a16:creationId xmlns:a16="http://schemas.microsoft.com/office/drawing/2014/main" id="{1DD4C247-0C8A-69EF-1B13-B75E26F1B2D6}"/>
              </a:ext>
            </a:extLst>
          </p:cNvPr>
          <p:cNvSpPr>
            <a:spLocks noGrp="1"/>
          </p:cNvSpPr>
          <p:nvPr>
            <p:ph idx="1"/>
          </p:nvPr>
        </p:nvSpPr>
        <p:spPr/>
        <p:txBody>
          <a:bodyPr>
            <a:normAutofit/>
          </a:bodyPr>
          <a:lstStyle/>
          <a:p>
            <a:r>
              <a:rPr kumimoji="1" lang="ja-JP" altLang="en-US" dirty="0"/>
              <a:t>ニニキネとコノハナサクヤヒメ</a:t>
            </a:r>
            <a:endParaRPr kumimoji="1" lang="en-US" altLang="ja-JP" dirty="0"/>
          </a:p>
          <a:p>
            <a:r>
              <a:rPr kumimoji="1" lang="ja-JP" altLang="en-US" dirty="0"/>
              <a:t>垂仁天皇　丹波の姉妹五女</a:t>
            </a:r>
          </a:p>
          <a:p>
            <a:r>
              <a:rPr kumimoji="1" lang="ja-JP" altLang="en-US" dirty="0"/>
              <a:t>雄略天皇　万葉集の歌</a:t>
            </a:r>
          </a:p>
          <a:p>
            <a:r>
              <a:rPr kumimoji="1" lang="ja-JP" altLang="en-US" dirty="0"/>
              <a:t>ツマドヒ（妻問）、ヨバヒ（夜這い）</a:t>
            </a:r>
            <a:endParaRPr kumimoji="1" lang="en-US" altLang="ja-JP" dirty="0"/>
          </a:p>
          <a:p>
            <a:r>
              <a:rPr kumimoji="1" lang="ja-JP" altLang="en-US" dirty="0"/>
              <a:t>後漢書「倭は漢の東南大海中にあり、国に女子多し、大人は皆四五妻或は両或は三、女人は淫せず妬せず」</a:t>
            </a:r>
          </a:p>
          <a:p>
            <a:endParaRPr kumimoji="1" lang="ja-JP" altLang="en-US" dirty="0"/>
          </a:p>
        </p:txBody>
      </p:sp>
    </p:spTree>
    <p:extLst>
      <p:ext uri="{BB962C8B-B14F-4D97-AF65-F5344CB8AC3E}">
        <p14:creationId xmlns:p14="http://schemas.microsoft.com/office/powerpoint/2010/main" val="22786219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3121BA-CAA1-FA61-8F72-003022EA05C5}"/>
              </a:ext>
            </a:extLst>
          </p:cNvPr>
          <p:cNvSpPr>
            <a:spLocks noGrp="1"/>
          </p:cNvSpPr>
          <p:nvPr>
            <p:ph type="title"/>
          </p:nvPr>
        </p:nvSpPr>
        <p:spPr>
          <a:xfrm>
            <a:off x="838200" y="365125"/>
            <a:ext cx="10515600" cy="1044575"/>
          </a:xfrm>
        </p:spPr>
        <p:txBody>
          <a:bodyPr/>
          <a:lstStyle/>
          <a:p>
            <a:r>
              <a:rPr kumimoji="1" lang="ja-JP" altLang="en-US" dirty="0"/>
              <a:t>ニニキネとコノハナサクヤヒメ</a:t>
            </a:r>
          </a:p>
        </p:txBody>
      </p:sp>
      <p:sp>
        <p:nvSpPr>
          <p:cNvPr id="3" name="コンテンツ プレースホルダー 2">
            <a:extLst>
              <a:ext uri="{FF2B5EF4-FFF2-40B4-BE49-F238E27FC236}">
                <a16:creationId xmlns:a16="http://schemas.microsoft.com/office/drawing/2014/main" id="{7D097864-A1ED-BEC4-D22C-EB194A173EBC}"/>
              </a:ext>
            </a:extLst>
          </p:cNvPr>
          <p:cNvSpPr>
            <a:spLocks noGrp="1"/>
          </p:cNvSpPr>
          <p:nvPr>
            <p:ph idx="1"/>
          </p:nvPr>
        </p:nvSpPr>
        <p:spPr>
          <a:xfrm>
            <a:off x="330200" y="1270000"/>
            <a:ext cx="11582400" cy="5486399"/>
          </a:xfrm>
        </p:spPr>
        <p:txBody>
          <a:bodyPr>
            <a:normAutofit fontScale="92500" lnSpcReduction="10000"/>
          </a:bodyPr>
          <a:lstStyle/>
          <a:p>
            <a:r>
              <a:rPr kumimoji="1" lang="ja-JP" altLang="en-US" dirty="0"/>
              <a:t>ニニキネはアシツヒメ（コノハナサクヤヒメ）と一晩の契りで懐胎する</a:t>
            </a:r>
            <a:endParaRPr kumimoji="1" lang="en-US" altLang="ja-JP" dirty="0"/>
          </a:p>
          <a:p>
            <a:r>
              <a:rPr kumimoji="1" lang="ja-JP" altLang="en-US" dirty="0"/>
              <a:t>その母がその姉イワナガヒメをも奉ろうとするが「かたちするどく　みめあしく　かれにきもけし」</a:t>
            </a:r>
            <a:endParaRPr kumimoji="1" lang="en-US" altLang="ja-JP" dirty="0"/>
          </a:p>
          <a:p>
            <a:r>
              <a:rPr lang="ja-JP" altLang="en-US" dirty="0"/>
              <a:t>父が叱るが母姉は怨み、一晩で懐胎はおかしいと讒言する</a:t>
            </a:r>
            <a:endParaRPr lang="en-US" altLang="ja-JP" dirty="0"/>
          </a:p>
          <a:p>
            <a:r>
              <a:rPr lang="ja-JP" altLang="en-US" dirty="0"/>
              <a:t>ニニキネはアシツヒメを疑い、松阪で止められる</a:t>
            </a:r>
            <a:endParaRPr lang="en-US" altLang="ja-JP" dirty="0"/>
          </a:p>
          <a:p>
            <a:r>
              <a:rPr kumimoji="1" lang="ja-JP" altLang="en-US" dirty="0"/>
              <a:t>アシツヒメは桜を植え、アダタネならしぼめ、マサタネなら咲けと誓い、三つ子を生む。君に告げるが返信がない。火をつけた家屋に入るが、助け出される。</a:t>
            </a:r>
            <a:endParaRPr kumimoji="1" lang="en-US" altLang="ja-JP" dirty="0"/>
          </a:p>
          <a:p>
            <a:r>
              <a:rPr kumimoji="1" lang="ja-JP" altLang="en-US" dirty="0"/>
              <a:t>ニニキネは誤りに気付き、アシツヒメの心を慰めるため、歌を詠む</a:t>
            </a:r>
            <a:endParaRPr kumimoji="1" lang="en-US" altLang="ja-JP" dirty="0"/>
          </a:p>
          <a:p>
            <a:r>
              <a:rPr kumimoji="1" lang="ja-JP" altLang="en-US" dirty="0"/>
              <a:t>「おきつおは　へにはよれども　さねとこも　あたわぬかもよ　はまつちどりよ」　</a:t>
            </a:r>
            <a:r>
              <a:rPr kumimoji="1" lang="en-US" altLang="ja-JP" dirty="0"/>
              <a:t>…</a:t>
            </a:r>
            <a:r>
              <a:rPr kumimoji="1" lang="ja-JP" altLang="en-US" dirty="0"/>
              <a:t>このうたに　うらみのなんた　とけおちて</a:t>
            </a:r>
            <a:r>
              <a:rPr kumimoji="1" lang="en-US" altLang="ja-JP" dirty="0"/>
              <a:t>…</a:t>
            </a:r>
          </a:p>
          <a:p>
            <a:r>
              <a:rPr lang="ja-JP" altLang="en-US" dirty="0"/>
              <a:t>二人は夫婦となり、アシツヒメは咲いた桜にちなんでコノハナサクヤヒメと呼ばれた</a:t>
            </a:r>
            <a:r>
              <a:rPr kumimoji="1" lang="ja-JP" altLang="en-US" dirty="0"/>
              <a:t>（ホツマツタヱ２４アヤ）</a:t>
            </a:r>
          </a:p>
        </p:txBody>
      </p:sp>
    </p:spTree>
    <p:extLst>
      <p:ext uri="{BB962C8B-B14F-4D97-AF65-F5344CB8AC3E}">
        <p14:creationId xmlns:p14="http://schemas.microsoft.com/office/powerpoint/2010/main" val="10906731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0B5574-6EA7-B801-6D7C-AF22B43D2DCA}"/>
              </a:ext>
            </a:extLst>
          </p:cNvPr>
          <p:cNvSpPr>
            <a:spLocks noGrp="1"/>
          </p:cNvSpPr>
          <p:nvPr>
            <p:ph type="title"/>
          </p:nvPr>
        </p:nvSpPr>
        <p:spPr/>
        <p:txBody>
          <a:bodyPr/>
          <a:lstStyle/>
          <a:p>
            <a:r>
              <a:rPr kumimoji="1" lang="ja-JP" altLang="en-US" dirty="0"/>
              <a:t>第</a:t>
            </a:r>
            <a:r>
              <a:rPr kumimoji="1" lang="en-US" altLang="ja-JP" dirty="0"/>
              <a:t>11</a:t>
            </a:r>
            <a:r>
              <a:rPr kumimoji="1" lang="ja-JP" altLang="en-US" dirty="0"/>
              <a:t>代　垂仁天皇　丹波の姉妹五女</a:t>
            </a:r>
          </a:p>
        </p:txBody>
      </p:sp>
      <p:sp>
        <p:nvSpPr>
          <p:cNvPr id="3" name="コンテンツ プレースホルダー 2">
            <a:extLst>
              <a:ext uri="{FF2B5EF4-FFF2-40B4-BE49-F238E27FC236}">
                <a16:creationId xmlns:a16="http://schemas.microsoft.com/office/drawing/2014/main" id="{A9DBDDBB-9566-EB33-E3DC-D703471FAF53}"/>
              </a:ext>
            </a:extLst>
          </p:cNvPr>
          <p:cNvSpPr>
            <a:spLocks noGrp="1"/>
          </p:cNvSpPr>
          <p:nvPr>
            <p:ph idx="1"/>
          </p:nvPr>
        </p:nvSpPr>
        <p:spPr>
          <a:xfrm>
            <a:off x="838200" y="1498600"/>
            <a:ext cx="10515600" cy="4678363"/>
          </a:xfrm>
        </p:spPr>
        <p:txBody>
          <a:bodyPr/>
          <a:lstStyle/>
          <a:p>
            <a:r>
              <a:rPr kumimoji="1" lang="ja-JP" altLang="en-US" dirty="0"/>
              <a:t>垂仁天皇１５年春２月１０日、丹波の５人の女を召した。ヒバスヒメ、ヌバタニイリヒメ、マトノヒメ、アザニイリヒメ、タケノヒメ。秋８月１日、ヒバスヒメを皇后とされ、妹３人を妃とされた。タケノヒメだけは不器量であったので里に返された。</a:t>
            </a:r>
            <a:endParaRPr kumimoji="1" lang="en-US" altLang="ja-JP" dirty="0"/>
          </a:p>
          <a:p>
            <a:r>
              <a:rPr lang="ja-JP" altLang="en-US" dirty="0"/>
              <a:t>タケノヒメは返されることを恥じて、葛野で自ら輿より堕ちて死んだ。それで「堕国（おちくに）」という。今弟国（乙訓）というのはなまったものである。（日本書紀より）</a:t>
            </a:r>
            <a:endParaRPr lang="en-US" altLang="ja-JP" dirty="0"/>
          </a:p>
          <a:p>
            <a:r>
              <a:rPr lang="ja-JP" altLang="en-US" dirty="0"/>
              <a:t>「はつきはつひに　ひはすひめ　きさきにたてて　いとみたり　すけとうちめに　たけのひめ　ひとりかえせば　はづかしく　こしよりまかる　おちくにぞ」（ホツマツタヱ３６アヤ）</a:t>
            </a:r>
            <a:endParaRPr lang="en-US" altLang="ja-JP" dirty="0"/>
          </a:p>
        </p:txBody>
      </p:sp>
    </p:spTree>
    <p:extLst>
      <p:ext uri="{BB962C8B-B14F-4D97-AF65-F5344CB8AC3E}">
        <p14:creationId xmlns:p14="http://schemas.microsoft.com/office/powerpoint/2010/main" val="4217943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068D56-E3E5-08FB-EB43-F641182D8CD5}"/>
              </a:ext>
            </a:extLst>
          </p:cNvPr>
          <p:cNvSpPr>
            <a:spLocks noGrp="1"/>
          </p:cNvSpPr>
          <p:nvPr>
            <p:ph type="title"/>
          </p:nvPr>
        </p:nvSpPr>
        <p:spPr>
          <a:xfrm>
            <a:off x="838200" y="365125"/>
            <a:ext cx="10515600" cy="727075"/>
          </a:xfrm>
        </p:spPr>
        <p:txBody>
          <a:bodyPr/>
          <a:lstStyle/>
          <a:p>
            <a:r>
              <a:rPr kumimoji="1" lang="ja-JP" altLang="en-US" dirty="0"/>
              <a:t>第</a:t>
            </a:r>
            <a:r>
              <a:rPr kumimoji="1" lang="en-US" altLang="ja-JP" dirty="0"/>
              <a:t>21</a:t>
            </a:r>
            <a:r>
              <a:rPr kumimoji="1" lang="ja-JP" altLang="en-US" dirty="0"/>
              <a:t>代　雄略天皇　万葉集冒頭の歌</a:t>
            </a:r>
          </a:p>
        </p:txBody>
      </p:sp>
      <p:sp>
        <p:nvSpPr>
          <p:cNvPr id="3" name="コンテンツ プレースホルダー 2">
            <a:extLst>
              <a:ext uri="{FF2B5EF4-FFF2-40B4-BE49-F238E27FC236}">
                <a16:creationId xmlns:a16="http://schemas.microsoft.com/office/drawing/2014/main" id="{3DE728A4-3AE7-AC6F-DB91-9C9E0C227E88}"/>
              </a:ext>
            </a:extLst>
          </p:cNvPr>
          <p:cNvSpPr>
            <a:spLocks noGrp="1"/>
          </p:cNvSpPr>
          <p:nvPr>
            <p:ph idx="1"/>
          </p:nvPr>
        </p:nvSpPr>
        <p:spPr>
          <a:xfrm>
            <a:off x="279400" y="1231900"/>
            <a:ext cx="11785600" cy="5410200"/>
          </a:xfrm>
        </p:spPr>
        <p:txBody>
          <a:bodyPr>
            <a:normAutofit/>
          </a:bodyPr>
          <a:lstStyle/>
          <a:p>
            <a:r>
              <a:rPr kumimoji="1" lang="en-US" altLang="ja-JP" sz="2400" dirty="0"/>
              <a:t>―</a:t>
            </a:r>
            <a:r>
              <a:rPr kumimoji="1" lang="ja-JP" altLang="en-US" sz="2400" dirty="0"/>
              <a:t>泊瀬の朝倉の宮に天の下しろしめしし天皇の代　天皇のよみませる御製歌</a:t>
            </a:r>
          </a:p>
          <a:p>
            <a:r>
              <a:rPr kumimoji="1" lang="ja-JP" altLang="en-US" sz="2400" dirty="0"/>
              <a:t>籠</a:t>
            </a:r>
            <a:r>
              <a:rPr kumimoji="1" lang="en-US" altLang="ja-JP" sz="2400" dirty="0"/>
              <a:t>(</a:t>
            </a:r>
            <a:r>
              <a:rPr kumimoji="1" lang="ja-JP" altLang="en-US" sz="2400" dirty="0"/>
              <a:t>こ</a:t>
            </a:r>
            <a:r>
              <a:rPr kumimoji="1" lang="en-US" altLang="ja-JP" sz="2400" dirty="0"/>
              <a:t>)</a:t>
            </a:r>
            <a:r>
              <a:rPr kumimoji="1" lang="ja-JP" altLang="en-US" sz="2400" dirty="0"/>
              <a:t>もよ　み籠持ち　堀串</a:t>
            </a:r>
            <a:r>
              <a:rPr kumimoji="1" lang="en-US" altLang="ja-JP" sz="2400" dirty="0"/>
              <a:t>(</a:t>
            </a:r>
            <a:r>
              <a:rPr kumimoji="1" lang="ja-JP" altLang="en-US" sz="2400" dirty="0"/>
              <a:t>ふくし</a:t>
            </a:r>
            <a:r>
              <a:rPr kumimoji="1" lang="en-US" altLang="ja-JP" sz="2400" dirty="0"/>
              <a:t>)</a:t>
            </a:r>
            <a:r>
              <a:rPr kumimoji="1" lang="ja-JP" altLang="en-US" sz="2400" dirty="0"/>
              <a:t>もよ　み堀串持ち　この丘に　</a:t>
            </a:r>
          </a:p>
          <a:p>
            <a:r>
              <a:rPr kumimoji="1" lang="ja-JP" altLang="en-US" sz="2400" dirty="0"/>
              <a:t>菜摘ます子　家告</a:t>
            </a:r>
            <a:r>
              <a:rPr kumimoji="1" lang="en-US" altLang="ja-JP" sz="2400" dirty="0"/>
              <a:t>(</a:t>
            </a:r>
            <a:r>
              <a:rPr kumimoji="1" lang="ja-JP" altLang="en-US" sz="2400" dirty="0"/>
              <a:t>の</a:t>
            </a:r>
            <a:r>
              <a:rPr kumimoji="1" lang="en-US" altLang="ja-JP" sz="2400" dirty="0"/>
              <a:t>)</a:t>
            </a:r>
            <a:r>
              <a:rPr kumimoji="1" lang="ja-JP" altLang="en-US" sz="2400" dirty="0"/>
              <a:t>らせ　名のらさね　そらみつ　大和の国は　</a:t>
            </a:r>
          </a:p>
          <a:p>
            <a:r>
              <a:rPr kumimoji="1" lang="ja-JP" altLang="en-US" sz="2400" dirty="0"/>
              <a:t>おしなべて　吾こそおれ　しきなべて　吾こそいませ　吾こそば　</a:t>
            </a:r>
          </a:p>
          <a:p>
            <a:r>
              <a:rPr kumimoji="1" lang="ja-JP" altLang="en-US" sz="2400" dirty="0"/>
              <a:t>告らめ　家をも名をも</a:t>
            </a:r>
          </a:p>
          <a:p>
            <a:r>
              <a:rPr kumimoji="1" lang="en-US" altLang="ja-JP" sz="2400" dirty="0"/>
              <a:t>【</a:t>
            </a:r>
            <a:r>
              <a:rPr kumimoji="1" lang="ja-JP" altLang="en-US" sz="2400" dirty="0"/>
              <a:t>訳</a:t>
            </a:r>
            <a:r>
              <a:rPr kumimoji="1" lang="en-US" altLang="ja-JP" sz="2400" dirty="0"/>
              <a:t>】</a:t>
            </a:r>
            <a:r>
              <a:rPr kumimoji="1" lang="ja-JP" altLang="en-US" sz="2400" dirty="0"/>
              <a:t>籠よ、美しい籠を持ち、へらよ、美しいへらを以て、この丘で若菜を摘んでいる娘よ、家を告げなさい、名前を言いなさい。</a:t>
            </a:r>
          </a:p>
          <a:p>
            <a:r>
              <a:rPr kumimoji="1" lang="ja-JP" altLang="en-US" sz="2400" dirty="0"/>
              <a:t>大和の国はことごとく私が治めています。</a:t>
            </a:r>
          </a:p>
          <a:p>
            <a:r>
              <a:rPr kumimoji="1" lang="ja-JP" altLang="en-US" sz="2400" dirty="0"/>
              <a:t>私こそ告げよう、家をも名をも。</a:t>
            </a:r>
          </a:p>
          <a:p>
            <a:r>
              <a:rPr kumimoji="1" lang="en-US" altLang="ja-JP" sz="2400" dirty="0"/>
              <a:t>※</a:t>
            </a:r>
            <a:r>
              <a:rPr kumimoji="1" lang="ja-JP" altLang="en-US" sz="2400" dirty="0"/>
              <a:t>なぜこの歌が万葉集冒頭歌なのであろうか？</a:t>
            </a:r>
            <a:endParaRPr kumimoji="1" lang="en-US" altLang="ja-JP" sz="2400" dirty="0"/>
          </a:p>
          <a:p>
            <a:pPr marL="0" indent="0">
              <a:buNone/>
            </a:pPr>
            <a:r>
              <a:rPr kumimoji="1" lang="ja-JP" altLang="en-US" sz="2400" dirty="0"/>
              <a:t>　天皇と民の距離の近さ、そして愛のおおらかさを</a:t>
            </a:r>
            <a:endParaRPr kumimoji="1" lang="en-US" altLang="ja-JP" sz="2400" dirty="0"/>
          </a:p>
          <a:p>
            <a:pPr marL="0" indent="0">
              <a:buNone/>
            </a:pPr>
            <a:r>
              <a:rPr kumimoji="1" lang="ja-JP" altLang="en-US" sz="2400" dirty="0"/>
              <a:t>　歌っているのではなかろうか</a:t>
            </a:r>
          </a:p>
          <a:p>
            <a:endParaRPr kumimoji="1" lang="ja-JP" altLang="en-US" sz="2400" dirty="0"/>
          </a:p>
        </p:txBody>
      </p:sp>
      <p:pic>
        <p:nvPicPr>
          <p:cNvPr id="4" name="Picture 4" descr="「雄略天皇 万葉集」の画像検索結果">
            <a:extLst>
              <a:ext uri="{FF2B5EF4-FFF2-40B4-BE49-F238E27FC236}">
                <a16:creationId xmlns:a16="http://schemas.microsoft.com/office/drawing/2014/main" id="{D0877BA0-B30C-A358-87AD-B42583560F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4082" y="3977779"/>
            <a:ext cx="4059918" cy="2664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5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43022C-5D81-5C09-B36A-FB64CD4BF568}"/>
              </a:ext>
            </a:extLst>
          </p:cNvPr>
          <p:cNvSpPr>
            <a:spLocks noGrp="1"/>
          </p:cNvSpPr>
          <p:nvPr>
            <p:ph type="title"/>
          </p:nvPr>
        </p:nvSpPr>
        <p:spPr/>
        <p:txBody>
          <a:bodyPr/>
          <a:lstStyle/>
          <a:p>
            <a:r>
              <a:rPr kumimoji="1" lang="ja-JP" altLang="en-US" dirty="0"/>
              <a:t>目次ー我が国の婚姻の歴史</a:t>
            </a:r>
          </a:p>
        </p:txBody>
      </p:sp>
      <p:sp>
        <p:nvSpPr>
          <p:cNvPr id="3" name="コンテンツ プレースホルダー 2">
            <a:extLst>
              <a:ext uri="{FF2B5EF4-FFF2-40B4-BE49-F238E27FC236}">
                <a16:creationId xmlns:a16="http://schemas.microsoft.com/office/drawing/2014/main" id="{359CD7F4-3B85-8C30-2994-FEBA1A21CED8}"/>
              </a:ext>
            </a:extLst>
          </p:cNvPr>
          <p:cNvSpPr>
            <a:spLocks noGrp="1"/>
          </p:cNvSpPr>
          <p:nvPr>
            <p:ph idx="1"/>
          </p:nvPr>
        </p:nvSpPr>
        <p:spPr/>
        <p:txBody>
          <a:bodyPr/>
          <a:lstStyle/>
          <a:p>
            <a:r>
              <a:rPr kumimoji="1" lang="ja-JP" altLang="en-US" dirty="0"/>
              <a:t>１　神代</a:t>
            </a:r>
            <a:endParaRPr kumimoji="1" lang="en-US" altLang="ja-JP" dirty="0"/>
          </a:p>
          <a:p>
            <a:r>
              <a:rPr lang="ja-JP" altLang="en-US" dirty="0"/>
              <a:t>２　古代</a:t>
            </a:r>
            <a:endParaRPr lang="en-US" altLang="ja-JP" dirty="0"/>
          </a:p>
          <a:p>
            <a:r>
              <a:rPr kumimoji="1" lang="ja-JP" altLang="en-US" dirty="0"/>
              <a:t>３　律令</a:t>
            </a:r>
            <a:endParaRPr kumimoji="1" lang="en-US" altLang="ja-JP" dirty="0"/>
          </a:p>
          <a:p>
            <a:r>
              <a:rPr lang="ja-JP" altLang="en-US" dirty="0"/>
              <a:t>４　鎌倉室町</a:t>
            </a:r>
            <a:endParaRPr lang="en-US" altLang="ja-JP" dirty="0"/>
          </a:p>
          <a:p>
            <a:r>
              <a:rPr kumimoji="1" lang="ja-JP" altLang="en-US" dirty="0"/>
              <a:t>５　幕藩</a:t>
            </a:r>
            <a:endParaRPr kumimoji="1" lang="en-US" altLang="ja-JP" dirty="0"/>
          </a:p>
          <a:p>
            <a:r>
              <a:rPr lang="ja-JP" altLang="en-US" dirty="0"/>
              <a:t>６　明治</a:t>
            </a:r>
            <a:endParaRPr lang="en-US" altLang="ja-JP" dirty="0"/>
          </a:p>
          <a:p>
            <a:r>
              <a:rPr kumimoji="1" lang="ja-JP" altLang="en-US" dirty="0"/>
              <a:t>７　現代</a:t>
            </a:r>
            <a:endParaRPr kumimoji="1" lang="en-US" altLang="ja-JP" dirty="0"/>
          </a:p>
          <a:p>
            <a:r>
              <a:rPr kumimoji="1" lang="ja-JP" altLang="en-US" dirty="0"/>
              <a:t>８　我国歴史を通した特徴</a:t>
            </a:r>
          </a:p>
        </p:txBody>
      </p:sp>
    </p:spTree>
    <p:extLst>
      <p:ext uri="{BB962C8B-B14F-4D97-AF65-F5344CB8AC3E}">
        <p14:creationId xmlns:p14="http://schemas.microsoft.com/office/powerpoint/2010/main" val="15427113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3DB573-FB25-5B03-83DE-94B0157EADB5}"/>
              </a:ext>
            </a:extLst>
          </p:cNvPr>
          <p:cNvSpPr>
            <a:spLocks noGrp="1"/>
          </p:cNvSpPr>
          <p:nvPr>
            <p:ph type="title"/>
          </p:nvPr>
        </p:nvSpPr>
        <p:spPr/>
        <p:txBody>
          <a:bodyPr/>
          <a:lstStyle/>
          <a:p>
            <a:r>
              <a:rPr kumimoji="1" lang="ja-JP" altLang="en-US" dirty="0"/>
              <a:t>ツマドヒ（妻問）、ヨバヒ（夜這ひ） 　</a:t>
            </a:r>
          </a:p>
        </p:txBody>
      </p:sp>
      <p:sp>
        <p:nvSpPr>
          <p:cNvPr id="3" name="コンテンツ プレースホルダー 2">
            <a:extLst>
              <a:ext uri="{FF2B5EF4-FFF2-40B4-BE49-F238E27FC236}">
                <a16:creationId xmlns:a16="http://schemas.microsoft.com/office/drawing/2014/main" id="{7227EBCC-4F8A-CC9A-5C85-8658CF7F8C6C}"/>
              </a:ext>
            </a:extLst>
          </p:cNvPr>
          <p:cNvSpPr>
            <a:spLocks noGrp="1"/>
          </p:cNvSpPr>
          <p:nvPr>
            <p:ph idx="1"/>
          </p:nvPr>
        </p:nvSpPr>
        <p:spPr/>
        <p:txBody>
          <a:bodyPr/>
          <a:lstStyle/>
          <a:p>
            <a:r>
              <a:rPr kumimoji="1" lang="ja-JP" altLang="en-US" dirty="0"/>
              <a:t>ツマドヒ（妻問）　</a:t>
            </a:r>
            <a:endParaRPr kumimoji="1" lang="en-US" altLang="ja-JP" dirty="0"/>
          </a:p>
          <a:p>
            <a:r>
              <a:rPr kumimoji="1" lang="ja-JP" altLang="en-US" dirty="0"/>
              <a:t>ヨバヒ（夜這ひ）</a:t>
            </a:r>
            <a:r>
              <a:rPr kumimoji="1" lang="en-US" altLang="ja-JP" dirty="0"/>
              <a:t>…</a:t>
            </a:r>
            <a:r>
              <a:rPr kumimoji="1" lang="ja-JP" altLang="en-US" dirty="0"/>
              <a:t>喚</a:t>
            </a:r>
            <a:r>
              <a:rPr kumimoji="1" lang="en-US" altLang="ja-JP" dirty="0"/>
              <a:t>(</a:t>
            </a:r>
            <a:r>
              <a:rPr kumimoji="1" lang="ja-JP" altLang="en-US" dirty="0"/>
              <a:t>よば</a:t>
            </a:r>
            <a:r>
              <a:rPr kumimoji="1" lang="en-US" altLang="ja-JP" dirty="0"/>
              <a:t>)</a:t>
            </a:r>
            <a:r>
              <a:rPr kumimoji="1" lang="ja-JP" altLang="en-US" dirty="0"/>
              <a:t>ふに由来、求愛・求婚</a:t>
            </a:r>
          </a:p>
          <a:p>
            <a:r>
              <a:rPr kumimoji="1" lang="ja-JP" altLang="en-US" dirty="0"/>
              <a:t>名告（なの）り</a:t>
            </a:r>
            <a:r>
              <a:rPr kumimoji="1" lang="en-US" altLang="ja-JP" dirty="0"/>
              <a:t>…</a:t>
            </a:r>
            <a:r>
              <a:rPr kumimoji="1" lang="ja-JP" altLang="en-US" dirty="0"/>
              <a:t>女が男に名を知られることは求愛を承諾することを意味した</a:t>
            </a:r>
          </a:p>
          <a:p>
            <a:r>
              <a:rPr kumimoji="1" lang="ja-JP" altLang="en-US" dirty="0"/>
              <a:t>マグハヒ（目合）　男女が合意したこと</a:t>
            </a:r>
          </a:p>
          <a:p>
            <a:r>
              <a:rPr kumimoji="1" lang="ja-JP" altLang="en-US" dirty="0"/>
              <a:t>コナミ（前妻）・ウワナリ（後妻）</a:t>
            </a:r>
          </a:p>
          <a:p>
            <a:endParaRPr kumimoji="1" lang="ja-JP" altLang="en-US" dirty="0"/>
          </a:p>
        </p:txBody>
      </p:sp>
    </p:spTree>
    <p:extLst>
      <p:ext uri="{BB962C8B-B14F-4D97-AF65-F5344CB8AC3E}">
        <p14:creationId xmlns:p14="http://schemas.microsoft.com/office/powerpoint/2010/main" val="948383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2D13D6-C5FC-C10E-E769-50407F78F642}"/>
              </a:ext>
            </a:extLst>
          </p:cNvPr>
          <p:cNvSpPr>
            <a:spLocks noGrp="1"/>
          </p:cNvSpPr>
          <p:nvPr>
            <p:ph type="title"/>
          </p:nvPr>
        </p:nvSpPr>
        <p:spPr/>
        <p:txBody>
          <a:bodyPr/>
          <a:lstStyle/>
          <a:p>
            <a:r>
              <a:rPr kumimoji="1" lang="ja-JP" altLang="en-US" dirty="0"/>
              <a:t>後漢書にみる一夫多妻</a:t>
            </a:r>
          </a:p>
        </p:txBody>
      </p:sp>
      <p:sp>
        <p:nvSpPr>
          <p:cNvPr id="3" name="コンテンツ プレースホルダー 2">
            <a:extLst>
              <a:ext uri="{FF2B5EF4-FFF2-40B4-BE49-F238E27FC236}">
                <a16:creationId xmlns:a16="http://schemas.microsoft.com/office/drawing/2014/main" id="{3282C2B6-85B6-A9CC-C5B4-FAB0B1B45DFB}"/>
              </a:ext>
            </a:extLst>
          </p:cNvPr>
          <p:cNvSpPr>
            <a:spLocks noGrp="1"/>
          </p:cNvSpPr>
          <p:nvPr>
            <p:ph idx="1"/>
          </p:nvPr>
        </p:nvSpPr>
        <p:spPr/>
        <p:txBody>
          <a:bodyPr/>
          <a:lstStyle/>
          <a:p>
            <a:r>
              <a:rPr kumimoji="1" lang="ja-JP" altLang="en-US" dirty="0"/>
              <a:t>後漢書「倭は漢の東南大海中にあり、国に女子多し、大人は皆四五妻或は両或は三、女人は淫せず妬せず」</a:t>
            </a:r>
          </a:p>
          <a:p>
            <a:endParaRPr kumimoji="1" lang="en-US" altLang="ja-JP" dirty="0"/>
          </a:p>
          <a:p>
            <a:pPr marL="0" indent="0">
              <a:buNone/>
            </a:pPr>
            <a:r>
              <a:rPr lang="ja-JP" altLang="en-US" dirty="0"/>
              <a:t>→一夫多妻であることが書かれている。「淫せず妬せず」の日本人が楽園に見えたのであろうか</a:t>
            </a:r>
            <a:endParaRPr lang="en-US" altLang="ja-JP" dirty="0"/>
          </a:p>
          <a:p>
            <a:endParaRPr kumimoji="1" lang="ja-JP" altLang="en-US" dirty="0"/>
          </a:p>
        </p:txBody>
      </p:sp>
    </p:spTree>
    <p:extLst>
      <p:ext uri="{BB962C8B-B14F-4D97-AF65-F5344CB8AC3E}">
        <p14:creationId xmlns:p14="http://schemas.microsoft.com/office/powerpoint/2010/main" val="42743344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AC252A-A247-B6B8-36A8-6525E80E14D8}"/>
              </a:ext>
            </a:extLst>
          </p:cNvPr>
          <p:cNvSpPr>
            <a:spLocks noGrp="1"/>
          </p:cNvSpPr>
          <p:nvPr>
            <p:ph type="title"/>
          </p:nvPr>
        </p:nvSpPr>
        <p:spPr/>
        <p:txBody>
          <a:bodyPr/>
          <a:lstStyle/>
          <a:p>
            <a:r>
              <a:rPr kumimoji="1" lang="ja-JP" altLang="en-US" dirty="0"/>
              <a:t>３　律令</a:t>
            </a:r>
          </a:p>
        </p:txBody>
      </p:sp>
      <p:sp>
        <p:nvSpPr>
          <p:cNvPr id="3" name="コンテンツ プレースホルダー 2">
            <a:extLst>
              <a:ext uri="{FF2B5EF4-FFF2-40B4-BE49-F238E27FC236}">
                <a16:creationId xmlns:a16="http://schemas.microsoft.com/office/drawing/2014/main" id="{EBC83AFC-2E27-84EE-9F71-81444833AB0A}"/>
              </a:ext>
            </a:extLst>
          </p:cNvPr>
          <p:cNvSpPr>
            <a:spLocks noGrp="1"/>
          </p:cNvSpPr>
          <p:nvPr>
            <p:ph idx="1"/>
          </p:nvPr>
        </p:nvSpPr>
        <p:spPr>
          <a:xfrm>
            <a:off x="533400" y="1825624"/>
            <a:ext cx="11176000" cy="4778375"/>
          </a:xfrm>
        </p:spPr>
        <p:txBody>
          <a:bodyPr>
            <a:normAutofit/>
          </a:bodyPr>
          <a:lstStyle/>
          <a:p>
            <a:r>
              <a:rPr kumimoji="1" lang="ja-JP" altLang="en-US" dirty="0"/>
              <a:t>貴族では一夫多妻の風習、庶民では一夫一妻が原則とみるべき</a:t>
            </a:r>
            <a:endParaRPr kumimoji="1" lang="en-US" altLang="ja-JP" dirty="0"/>
          </a:p>
          <a:p>
            <a:r>
              <a:rPr kumimoji="1" lang="ja-JP" altLang="en-US" dirty="0"/>
              <a:t>令義解　儀制</a:t>
            </a:r>
            <a:r>
              <a:rPr kumimoji="1" lang="en-US" altLang="ja-JP" dirty="0"/>
              <a:t>…</a:t>
            </a:r>
            <a:r>
              <a:rPr kumimoji="1" lang="ja-JP" altLang="en-US" dirty="0"/>
              <a:t>一夫多婦。等親を５階に分かち、妻妾を同一視。</a:t>
            </a:r>
            <a:endParaRPr kumimoji="1" lang="en-US" altLang="ja-JP" dirty="0"/>
          </a:p>
          <a:p>
            <a:r>
              <a:rPr kumimoji="1" lang="ja-JP" altLang="en-US" dirty="0"/>
              <a:t>庶民は一夫一婦？　延暦１７年（７９８年）１０月１１日太政官符</a:t>
            </a:r>
            <a:endParaRPr kumimoji="1" lang="en-US" altLang="ja-JP" dirty="0"/>
          </a:p>
          <a:p>
            <a:r>
              <a:rPr kumimoji="1" lang="ja-JP" altLang="en-US" dirty="0"/>
              <a:t>養老戸令・戸婚律に規定</a:t>
            </a:r>
            <a:r>
              <a:rPr kumimoji="1" lang="en-US" altLang="ja-JP" dirty="0"/>
              <a:t>―</a:t>
            </a:r>
            <a:r>
              <a:rPr kumimoji="1" lang="ja-JP" altLang="en-US" dirty="0"/>
              <a:t>父系制の原理に基づき、礼を重んじる</a:t>
            </a:r>
          </a:p>
          <a:p>
            <a:r>
              <a:rPr kumimoji="1" lang="ja-JP" altLang="en-US" dirty="0"/>
              <a:t>現実には、日本には妻問（婿取）の慣習があり、女性の意思が婚姻に影響</a:t>
            </a:r>
          </a:p>
          <a:p>
            <a:r>
              <a:rPr kumimoji="1" lang="ja-JP" altLang="en-US" dirty="0"/>
              <a:t>大宝律令（西暦</a:t>
            </a:r>
            <a:r>
              <a:rPr kumimoji="1" lang="en-US" altLang="ja-JP" dirty="0"/>
              <a:t>701</a:t>
            </a:r>
            <a:r>
              <a:rPr kumimoji="1" lang="ja-JP" altLang="en-US" dirty="0"/>
              <a:t>年）の戸令第</a:t>
            </a:r>
            <a:r>
              <a:rPr kumimoji="1" lang="en-US" altLang="ja-JP" dirty="0"/>
              <a:t>28</a:t>
            </a:r>
            <a:r>
              <a:rPr kumimoji="1" lang="ja-JP" altLang="en-US" dirty="0"/>
              <a:t>条「七出、三不去」</a:t>
            </a:r>
          </a:p>
          <a:p>
            <a:endParaRPr kumimoji="1" lang="ja-JP" altLang="en-US" dirty="0"/>
          </a:p>
        </p:txBody>
      </p:sp>
    </p:spTree>
    <p:extLst>
      <p:ext uri="{BB962C8B-B14F-4D97-AF65-F5344CB8AC3E}">
        <p14:creationId xmlns:p14="http://schemas.microsoft.com/office/powerpoint/2010/main" val="2424332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60B93B-224D-EE1A-D72E-1D73D8D32C43}"/>
              </a:ext>
            </a:extLst>
          </p:cNvPr>
          <p:cNvSpPr>
            <a:spLocks noGrp="1"/>
          </p:cNvSpPr>
          <p:nvPr>
            <p:ph type="title"/>
          </p:nvPr>
        </p:nvSpPr>
        <p:spPr>
          <a:xfrm>
            <a:off x="838200" y="365125"/>
            <a:ext cx="10515600" cy="879475"/>
          </a:xfrm>
        </p:spPr>
        <p:txBody>
          <a:bodyPr/>
          <a:lstStyle/>
          <a:p>
            <a:r>
              <a:rPr kumimoji="1" lang="ja-JP" altLang="en-US" dirty="0"/>
              <a:t>令義解　儀制</a:t>
            </a:r>
          </a:p>
        </p:txBody>
      </p:sp>
      <p:sp>
        <p:nvSpPr>
          <p:cNvPr id="3" name="コンテンツ プレースホルダー 2">
            <a:extLst>
              <a:ext uri="{FF2B5EF4-FFF2-40B4-BE49-F238E27FC236}">
                <a16:creationId xmlns:a16="http://schemas.microsoft.com/office/drawing/2014/main" id="{94B5E73A-6630-467D-BEAF-0F9C1599A348}"/>
              </a:ext>
            </a:extLst>
          </p:cNvPr>
          <p:cNvSpPr>
            <a:spLocks noGrp="1"/>
          </p:cNvSpPr>
          <p:nvPr>
            <p:ph idx="1"/>
          </p:nvPr>
        </p:nvSpPr>
        <p:spPr>
          <a:xfrm>
            <a:off x="266700" y="1244600"/>
            <a:ext cx="11372850" cy="2336799"/>
          </a:xfrm>
        </p:spPr>
        <p:txBody>
          <a:bodyPr>
            <a:normAutofit/>
          </a:bodyPr>
          <a:lstStyle/>
          <a:p>
            <a:r>
              <a:rPr kumimoji="1" lang="ja-JP" altLang="en-US" sz="2400" dirty="0"/>
              <a:t>令義解　儀制</a:t>
            </a:r>
            <a:r>
              <a:rPr kumimoji="1" lang="en-US" altLang="ja-JP" sz="2400" dirty="0"/>
              <a:t>…</a:t>
            </a:r>
            <a:r>
              <a:rPr kumimoji="1" lang="ja-JP" altLang="en-US" sz="2400" dirty="0"/>
              <a:t>一夫多婦。等親を５階に分かち、妻妾を同一視。また、夫は妻妾よりは一等、妻妾は夫よりは二等である。妻妾間にも忌服の点では期間に等差あり。</a:t>
            </a:r>
            <a:endParaRPr kumimoji="1" lang="en-US" altLang="ja-JP" sz="2400" dirty="0"/>
          </a:p>
          <a:p>
            <a:r>
              <a:rPr kumimoji="1" lang="ja-JP" altLang="en-US" sz="2400" dirty="0"/>
              <a:t>この５等親は親族の範囲を指す。唐制と異なるのは、高祖父母の系が親族範囲から除かれていること、妾が妻と同様二等親、妾の父母も５等親に数えられていることである。</a:t>
            </a:r>
            <a:endParaRPr kumimoji="1" lang="en-US" altLang="ja-JP" sz="2400" dirty="0"/>
          </a:p>
          <a:p>
            <a:endParaRPr lang="en-US" altLang="ja-JP" sz="2400" dirty="0"/>
          </a:p>
          <a:p>
            <a:endParaRPr kumimoji="1" lang="ja-JP" altLang="en-US" sz="2400" dirty="0"/>
          </a:p>
        </p:txBody>
      </p:sp>
      <p:graphicFrame>
        <p:nvGraphicFramePr>
          <p:cNvPr id="4" name="表 4">
            <a:extLst>
              <a:ext uri="{FF2B5EF4-FFF2-40B4-BE49-F238E27FC236}">
                <a16:creationId xmlns:a16="http://schemas.microsoft.com/office/drawing/2014/main" id="{78BFF31B-45C7-4ED9-DD03-6B80A4D0DD03}"/>
              </a:ext>
            </a:extLst>
          </p:cNvPr>
          <p:cNvGraphicFramePr>
            <a:graphicFrameLocks noGrp="1"/>
          </p:cNvGraphicFramePr>
          <p:nvPr>
            <p:extLst>
              <p:ext uri="{D42A27DB-BD31-4B8C-83A1-F6EECF244321}">
                <p14:modId xmlns:p14="http://schemas.microsoft.com/office/powerpoint/2010/main" val="3178555140"/>
              </p:ext>
            </p:extLst>
          </p:nvPr>
        </p:nvGraphicFramePr>
        <p:xfrm>
          <a:off x="552450" y="3429000"/>
          <a:ext cx="11087100" cy="3291840"/>
        </p:xfrm>
        <a:graphic>
          <a:graphicData uri="http://schemas.openxmlformats.org/drawingml/2006/table">
            <a:tbl>
              <a:tblPr firstRow="1" bandRow="1">
                <a:tableStyleId>{5C22544A-7EE6-4342-B048-85BDC9FD1C3A}</a:tableStyleId>
              </a:tblPr>
              <a:tblGrid>
                <a:gridCol w="939800">
                  <a:extLst>
                    <a:ext uri="{9D8B030D-6E8A-4147-A177-3AD203B41FA5}">
                      <a16:colId xmlns:a16="http://schemas.microsoft.com/office/drawing/2014/main" val="3910983000"/>
                    </a:ext>
                  </a:extLst>
                </a:gridCol>
                <a:gridCol w="10147300">
                  <a:extLst>
                    <a:ext uri="{9D8B030D-6E8A-4147-A177-3AD203B41FA5}">
                      <a16:colId xmlns:a16="http://schemas.microsoft.com/office/drawing/2014/main" val="148463367"/>
                    </a:ext>
                  </a:extLst>
                </a:gridCol>
              </a:tblGrid>
              <a:tr h="171028">
                <a:tc>
                  <a:txBody>
                    <a:bodyPr/>
                    <a:lstStyle/>
                    <a:p>
                      <a:r>
                        <a:rPr kumimoji="1" lang="ja-JP" altLang="en-US" sz="2000" dirty="0"/>
                        <a:t>等親</a:t>
                      </a:r>
                    </a:p>
                  </a:txBody>
                  <a:tcPr/>
                </a:tc>
                <a:tc>
                  <a:txBody>
                    <a:bodyPr/>
                    <a:lstStyle/>
                    <a:p>
                      <a:r>
                        <a:rPr kumimoji="1" lang="ja-JP" altLang="en-US" sz="2000" dirty="0"/>
                        <a:t>喪葬令服忌条の期間</a:t>
                      </a:r>
                    </a:p>
                  </a:txBody>
                  <a:tcPr/>
                </a:tc>
                <a:extLst>
                  <a:ext uri="{0D108BD9-81ED-4DB2-BD59-A6C34878D82A}">
                    <a16:rowId xmlns:a16="http://schemas.microsoft.com/office/drawing/2014/main" val="1329305920"/>
                  </a:ext>
                </a:extLst>
              </a:tr>
              <a:tr h="306212">
                <a:tc>
                  <a:txBody>
                    <a:bodyPr/>
                    <a:lstStyle/>
                    <a:p>
                      <a:r>
                        <a:rPr kumimoji="1" lang="ja-JP" altLang="en-US" sz="2000" dirty="0"/>
                        <a:t>一等</a:t>
                      </a:r>
                    </a:p>
                  </a:txBody>
                  <a:tcPr/>
                </a:tc>
                <a:tc>
                  <a:txBody>
                    <a:bodyPr/>
                    <a:lstStyle/>
                    <a:p>
                      <a:r>
                        <a:rPr kumimoji="1" lang="ja-JP" altLang="en-US" sz="2000" dirty="0"/>
                        <a:t>父母１年、養父母５月、夫１年、子（嫡子３月、衆子１月）</a:t>
                      </a:r>
                      <a:endParaRPr kumimoji="1" lang="en-US" altLang="ja-JP" sz="2000" dirty="0"/>
                    </a:p>
                  </a:txBody>
                  <a:tcPr/>
                </a:tc>
                <a:extLst>
                  <a:ext uri="{0D108BD9-81ED-4DB2-BD59-A6C34878D82A}">
                    <a16:rowId xmlns:a16="http://schemas.microsoft.com/office/drawing/2014/main" val="3587929776"/>
                  </a:ext>
                </a:extLst>
              </a:tr>
              <a:tr h="587022">
                <a:tc>
                  <a:txBody>
                    <a:bodyPr/>
                    <a:lstStyle/>
                    <a:p>
                      <a:r>
                        <a:rPr kumimoji="1" lang="ja-JP" altLang="en-US" sz="2000" dirty="0"/>
                        <a:t>二等</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dirty="0"/>
                        <a:t>祖父母５月、嫡母継母１月、伯叔父姑３月、兄弟姉妹３月、夫の父母３月、</a:t>
                      </a:r>
                      <a:r>
                        <a:rPr lang="ja-JP" altLang="en-US" sz="2000" b="1" u="sng" dirty="0"/>
                        <a:t>妻妾（妻のみ３月）</a:t>
                      </a:r>
                      <a:r>
                        <a:rPr lang="ja-JP" altLang="en-US" sz="2000" dirty="0"/>
                        <a:t>、姪（兄弟の子７日）、孫（嫡孫１月、衆孫７日）、子婦</a:t>
                      </a:r>
                      <a:endParaRPr kumimoji="1" lang="ja-JP" altLang="en-US" sz="2000" dirty="0"/>
                    </a:p>
                  </a:txBody>
                  <a:tcPr/>
                </a:tc>
                <a:extLst>
                  <a:ext uri="{0D108BD9-81ED-4DB2-BD59-A6C34878D82A}">
                    <a16:rowId xmlns:a16="http://schemas.microsoft.com/office/drawing/2014/main" val="3778127903"/>
                  </a:ext>
                </a:extLst>
              </a:tr>
              <a:tr h="587022">
                <a:tc>
                  <a:txBody>
                    <a:bodyPr/>
                    <a:lstStyle/>
                    <a:p>
                      <a:r>
                        <a:rPr kumimoji="1" lang="ja-JP" altLang="en-US" sz="2000" dirty="0"/>
                        <a:t>三等</a:t>
                      </a:r>
                    </a:p>
                  </a:txBody>
                  <a:tcPr/>
                </a:tc>
                <a:tc>
                  <a:txBody>
                    <a:bodyPr/>
                    <a:lstStyle/>
                    <a:p>
                      <a:r>
                        <a:rPr kumimoji="1" lang="ja-JP" altLang="en-US" sz="2000" dirty="0"/>
                        <a:t>曽祖父母３月、伯叔婦、夫姪、従父兄弟姉妹７日、異父兄弟姉妹１月、夫の祖父母、夫の伯叔姑、姪婦、継父同居１月、夫前妻妾子</a:t>
                      </a:r>
                    </a:p>
                  </a:txBody>
                  <a:tcPr/>
                </a:tc>
                <a:extLst>
                  <a:ext uri="{0D108BD9-81ED-4DB2-BD59-A6C34878D82A}">
                    <a16:rowId xmlns:a16="http://schemas.microsoft.com/office/drawing/2014/main" val="3471257731"/>
                  </a:ext>
                </a:extLst>
              </a:tr>
              <a:tr h="587022">
                <a:tc>
                  <a:txBody>
                    <a:bodyPr/>
                    <a:lstStyle/>
                    <a:p>
                      <a:r>
                        <a:rPr kumimoji="1" lang="ja-JP" altLang="en-US" sz="2000" dirty="0"/>
                        <a:t>四等</a:t>
                      </a:r>
                    </a:p>
                  </a:txBody>
                  <a:tcPr/>
                </a:tc>
                <a:tc>
                  <a:txBody>
                    <a:bodyPr/>
                    <a:lstStyle/>
                    <a:p>
                      <a:r>
                        <a:rPr kumimoji="1" lang="ja-JP" altLang="en-US" sz="2000" dirty="0"/>
                        <a:t>高祖父母１月、従祖祖父母、従祖祖伯叔姑、夫兄弟姉妹、兄弟妻妾、再従兄弟姉妹、外祖父母３月、舅姨１月、兄弟孫、従父兄弟子、外甥、曽孫、孫婦、妻妾前夫子</a:t>
                      </a:r>
                    </a:p>
                  </a:txBody>
                  <a:tcPr/>
                </a:tc>
                <a:extLst>
                  <a:ext uri="{0D108BD9-81ED-4DB2-BD59-A6C34878D82A}">
                    <a16:rowId xmlns:a16="http://schemas.microsoft.com/office/drawing/2014/main" val="2490181132"/>
                  </a:ext>
                </a:extLst>
              </a:tr>
              <a:tr h="283634">
                <a:tc>
                  <a:txBody>
                    <a:bodyPr/>
                    <a:lstStyle/>
                    <a:p>
                      <a:r>
                        <a:rPr kumimoji="1" lang="ja-JP" altLang="en-US" sz="2000" dirty="0"/>
                        <a:t>五等</a:t>
                      </a:r>
                    </a:p>
                  </a:txBody>
                  <a:tcPr/>
                </a:tc>
                <a:tc>
                  <a:txBody>
                    <a:bodyPr/>
                    <a:lstStyle/>
                    <a:p>
                      <a:r>
                        <a:rPr kumimoji="1" lang="ja-JP" altLang="en-US" sz="2000" b="1" u="sng" dirty="0"/>
                        <a:t>妻妾父母</a:t>
                      </a:r>
                      <a:r>
                        <a:rPr kumimoji="1" lang="ja-JP" altLang="en-US" sz="2000" dirty="0"/>
                        <a:t>、姑子、舅子、姨子、玄孫、外孫、女</a:t>
                      </a:r>
                    </a:p>
                  </a:txBody>
                  <a:tcPr/>
                </a:tc>
                <a:extLst>
                  <a:ext uri="{0D108BD9-81ED-4DB2-BD59-A6C34878D82A}">
                    <a16:rowId xmlns:a16="http://schemas.microsoft.com/office/drawing/2014/main" val="94603685"/>
                  </a:ext>
                </a:extLst>
              </a:tr>
            </a:tbl>
          </a:graphicData>
        </a:graphic>
      </p:graphicFrame>
    </p:spTree>
    <p:extLst>
      <p:ext uri="{BB962C8B-B14F-4D97-AF65-F5344CB8AC3E}">
        <p14:creationId xmlns:p14="http://schemas.microsoft.com/office/powerpoint/2010/main" val="4722183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2F009D-CD75-4C0E-E69F-F3DAC0FBBF42}"/>
              </a:ext>
            </a:extLst>
          </p:cNvPr>
          <p:cNvSpPr>
            <a:spLocks noGrp="1"/>
          </p:cNvSpPr>
          <p:nvPr>
            <p:ph type="title"/>
          </p:nvPr>
        </p:nvSpPr>
        <p:spPr/>
        <p:txBody>
          <a:bodyPr>
            <a:normAutofit/>
          </a:bodyPr>
          <a:lstStyle/>
          <a:p>
            <a:r>
              <a:rPr kumimoji="1" lang="ja-JP" altLang="en-US" dirty="0"/>
              <a:t>庶民は一夫一婦？</a:t>
            </a:r>
          </a:p>
        </p:txBody>
      </p:sp>
      <p:sp>
        <p:nvSpPr>
          <p:cNvPr id="3" name="コンテンツ プレースホルダー 2">
            <a:extLst>
              <a:ext uri="{FF2B5EF4-FFF2-40B4-BE49-F238E27FC236}">
                <a16:creationId xmlns:a16="http://schemas.microsoft.com/office/drawing/2014/main" id="{44D87C16-36FD-4A59-E569-CBE3DB55D459}"/>
              </a:ext>
            </a:extLst>
          </p:cNvPr>
          <p:cNvSpPr>
            <a:spLocks noGrp="1"/>
          </p:cNvSpPr>
          <p:nvPr>
            <p:ph idx="1"/>
          </p:nvPr>
        </p:nvSpPr>
        <p:spPr/>
        <p:txBody>
          <a:bodyPr/>
          <a:lstStyle/>
          <a:p>
            <a:r>
              <a:rPr kumimoji="1" lang="ja-JP" altLang="en-US" dirty="0"/>
              <a:t>延暦１７年（７９８年）１０月１１日太政官符には「禁出雲国造託神事多娶百姓女子為妾事」の禁令が出て、国造兼神主が神事に託して嫡妻を捨てて身分低き多くの百姓の子女を妾としたことを禁じている例がある。</a:t>
            </a:r>
          </a:p>
          <a:p>
            <a:endParaRPr kumimoji="1" lang="ja-JP" altLang="en-US" dirty="0"/>
          </a:p>
        </p:txBody>
      </p:sp>
    </p:spTree>
    <p:extLst>
      <p:ext uri="{BB962C8B-B14F-4D97-AF65-F5344CB8AC3E}">
        <p14:creationId xmlns:p14="http://schemas.microsoft.com/office/powerpoint/2010/main" val="3480870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E94284-E44A-72C3-0CFB-A89A0C4E71BC}"/>
              </a:ext>
            </a:extLst>
          </p:cNvPr>
          <p:cNvSpPr>
            <a:spLocks noGrp="1"/>
          </p:cNvSpPr>
          <p:nvPr>
            <p:ph type="title"/>
          </p:nvPr>
        </p:nvSpPr>
        <p:spPr/>
        <p:txBody>
          <a:bodyPr/>
          <a:lstStyle/>
          <a:p>
            <a:r>
              <a:rPr kumimoji="1" lang="ja-JP" altLang="en-US" dirty="0"/>
              <a:t>養老戸令・戸婚律①</a:t>
            </a:r>
          </a:p>
        </p:txBody>
      </p:sp>
      <p:sp>
        <p:nvSpPr>
          <p:cNvPr id="3" name="コンテンツ プレースホルダー 2">
            <a:extLst>
              <a:ext uri="{FF2B5EF4-FFF2-40B4-BE49-F238E27FC236}">
                <a16:creationId xmlns:a16="http://schemas.microsoft.com/office/drawing/2014/main" id="{C01AE3DB-F0F0-B05F-28AE-1A3FA4E0A824}"/>
              </a:ext>
            </a:extLst>
          </p:cNvPr>
          <p:cNvSpPr>
            <a:spLocks noGrp="1"/>
          </p:cNvSpPr>
          <p:nvPr>
            <p:ph idx="1"/>
          </p:nvPr>
        </p:nvSpPr>
        <p:spPr>
          <a:xfrm>
            <a:off x="736600" y="1825625"/>
            <a:ext cx="10883900" cy="4351338"/>
          </a:xfrm>
        </p:spPr>
        <p:txBody>
          <a:bodyPr>
            <a:normAutofit/>
          </a:bodyPr>
          <a:lstStyle/>
          <a:p>
            <a:r>
              <a:rPr kumimoji="1" lang="ja-JP" altLang="en-US" dirty="0"/>
              <a:t>養老戸令・戸婚律に規定</a:t>
            </a:r>
            <a:r>
              <a:rPr kumimoji="1" lang="en-US" altLang="ja-JP" dirty="0"/>
              <a:t>―</a:t>
            </a:r>
            <a:r>
              <a:rPr kumimoji="1" lang="ja-JP" altLang="en-US" dirty="0"/>
              <a:t>父系制の原理に基づき、礼を重んじる</a:t>
            </a:r>
          </a:p>
          <a:p>
            <a:r>
              <a:rPr kumimoji="1" lang="ja-JP" altLang="en-US" dirty="0"/>
              <a:t>男１５歳以上、女１３歳以上、儒教の礼に則った定婚・成婚の二段階を経る</a:t>
            </a:r>
          </a:p>
          <a:p>
            <a:r>
              <a:rPr kumimoji="1" lang="ja-JP" altLang="en-US" dirty="0"/>
              <a:t>①　女子の家で婚姻責任者（＝主婚）を祖父母、父母など近親から選出、主婚の同意を得る必要。唐律と違い、日本では外祖父母も主婚となれる。</a:t>
            </a:r>
          </a:p>
          <a:p>
            <a:r>
              <a:rPr kumimoji="1" lang="ja-JP" altLang="en-US" dirty="0"/>
              <a:t>②　定婚</a:t>
            </a:r>
            <a:r>
              <a:rPr kumimoji="1" lang="en-US" altLang="ja-JP" dirty="0"/>
              <a:t>―</a:t>
            </a:r>
            <a:r>
              <a:rPr kumimoji="1" lang="ja-JP" altLang="en-US" dirty="0"/>
              <a:t>（婚約）男家より主婚を通じて聘財を女家に交付する</a:t>
            </a:r>
          </a:p>
          <a:p>
            <a:r>
              <a:rPr kumimoji="1" lang="ja-JP" altLang="en-US" dirty="0"/>
              <a:t>③　成婚</a:t>
            </a:r>
            <a:r>
              <a:rPr kumimoji="1" lang="en-US" altLang="ja-JP" dirty="0"/>
              <a:t>―</a:t>
            </a:r>
            <a:r>
              <a:rPr kumimoji="1" lang="ja-JP" altLang="en-US" dirty="0"/>
              <a:t>（挙式）結婚式の挙行、官司の届出は要件ではない</a:t>
            </a:r>
          </a:p>
          <a:p>
            <a:endParaRPr kumimoji="1" lang="ja-JP" altLang="en-US" dirty="0"/>
          </a:p>
        </p:txBody>
      </p:sp>
    </p:spTree>
    <p:extLst>
      <p:ext uri="{BB962C8B-B14F-4D97-AF65-F5344CB8AC3E}">
        <p14:creationId xmlns:p14="http://schemas.microsoft.com/office/powerpoint/2010/main" val="24844341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E13FC5-868A-5232-D8E1-40D5A287C237}"/>
              </a:ext>
            </a:extLst>
          </p:cNvPr>
          <p:cNvSpPr>
            <a:spLocks noGrp="1"/>
          </p:cNvSpPr>
          <p:nvPr>
            <p:ph type="title"/>
          </p:nvPr>
        </p:nvSpPr>
        <p:spPr/>
        <p:txBody>
          <a:bodyPr/>
          <a:lstStyle/>
          <a:p>
            <a:r>
              <a:rPr kumimoji="1" lang="ja-JP" altLang="en-US" dirty="0"/>
              <a:t>養老戸令・戸婚律②</a:t>
            </a:r>
          </a:p>
        </p:txBody>
      </p:sp>
      <p:sp>
        <p:nvSpPr>
          <p:cNvPr id="3" name="コンテンツ プレースホルダー 2">
            <a:extLst>
              <a:ext uri="{FF2B5EF4-FFF2-40B4-BE49-F238E27FC236}">
                <a16:creationId xmlns:a16="http://schemas.microsoft.com/office/drawing/2014/main" id="{8F01E997-C86F-B37A-6D75-4B971F739D0C}"/>
              </a:ext>
            </a:extLst>
          </p:cNvPr>
          <p:cNvSpPr>
            <a:spLocks noGrp="1"/>
          </p:cNvSpPr>
          <p:nvPr>
            <p:ph idx="1"/>
          </p:nvPr>
        </p:nvSpPr>
        <p:spPr/>
        <p:txBody>
          <a:bodyPr/>
          <a:lstStyle/>
          <a:p>
            <a:r>
              <a:rPr kumimoji="1" lang="ja-JP" altLang="en-US" dirty="0"/>
              <a:t>婚姻すれば、妻が夫の父母を罵れば徒１年、殴れば徒３年の刑、義絶の対象。</a:t>
            </a:r>
          </a:p>
          <a:p>
            <a:r>
              <a:rPr kumimoji="1" lang="ja-JP" altLang="en-US" dirty="0"/>
              <a:t>妻は夫権に服するが、懲戒権は夫になく、夫が妻を殴傷すれば犯罪、妻がその身を夫に侵損された場合夫を官に告訴することもできた</a:t>
            </a:r>
          </a:p>
          <a:p>
            <a:r>
              <a:rPr kumimoji="1" lang="ja-JP" altLang="en-US" dirty="0"/>
              <a:t>離婚について、和離（協議離婚）、義絶（名教維持のための強制）、棄妻（七出の場合に夫の単独意思）、妻からの離婚（定婚後成婚せず、逃亡、行方不明、徒刑以上の犯罪）</a:t>
            </a:r>
          </a:p>
          <a:p>
            <a:endParaRPr kumimoji="1" lang="ja-JP" altLang="en-US" dirty="0"/>
          </a:p>
        </p:txBody>
      </p:sp>
    </p:spTree>
    <p:extLst>
      <p:ext uri="{BB962C8B-B14F-4D97-AF65-F5344CB8AC3E}">
        <p14:creationId xmlns:p14="http://schemas.microsoft.com/office/powerpoint/2010/main" val="2928008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2BF69D-9637-9BB5-AD85-8FF9960536B5}"/>
              </a:ext>
            </a:extLst>
          </p:cNvPr>
          <p:cNvSpPr>
            <a:spLocks noGrp="1"/>
          </p:cNvSpPr>
          <p:nvPr>
            <p:ph type="title"/>
          </p:nvPr>
        </p:nvSpPr>
        <p:spPr/>
        <p:txBody>
          <a:bodyPr>
            <a:normAutofit/>
          </a:bodyPr>
          <a:lstStyle/>
          <a:p>
            <a:r>
              <a:rPr kumimoji="1" lang="ja-JP" altLang="en-US" dirty="0"/>
              <a:t>大宝律令（西暦</a:t>
            </a:r>
            <a:r>
              <a:rPr kumimoji="1" lang="en-US" altLang="ja-JP" dirty="0"/>
              <a:t>701</a:t>
            </a:r>
            <a:r>
              <a:rPr kumimoji="1" lang="ja-JP" altLang="en-US" dirty="0"/>
              <a:t>年）の戸令第</a:t>
            </a:r>
            <a:r>
              <a:rPr kumimoji="1" lang="en-US" altLang="ja-JP" dirty="0"/>
              <a:t>28</a:t>
            </a:r>
            <a:r>
              <a:rPr kumimoji="1" lang="ja-JP" altLang="en-US" dirty="0"/>
              <a:t>条「七出、三不去」</a:t>
            </a:r>
          </a:p>
        </p:txBody>
      </p:sp>
      <p:sp>
        <p:nvSpPr>
          <p:cNvPr id="3" name="コンテンツ プレースホルダー 2">
            <a:extLst>
              <a:ext uri="{FF2B5EF4-FFF2-40B4-BE49-F238E27FC236}">
                <a16:creationId xmlns:a16="http://schemas.microsoft.com/office/drawing/2014/main" id="{B4A612B1-3C39-8050-2450-75698A6B8D99}"/>
              </a:ext>
            </a:extLst>
          </p:cNvPr>
          <p:cNvSpPr>
            <a:spLocks noGrp="1"/>
          </p:cNvSpPr>
          <p:nvPr>
            <p:ph idx="1"/>
          </p:nvPr>
        </p:nvSpPr>
        <p:spPr/>
        <p:txBody>
          <a:bodyPr>
            <a:normAutofit lnSpcReduction="10000"/>
          </a:bodyPr>
          <a:lstStyle/>
          <a:p>
            <a:r>
              <a:rPr kumimoji="1" lang="ja-JP" altLang="en-US" dirty="0"/>
              <a:t>大宝律令（西暦</a:t>
            </a:r>
            <a:r>
              <a:rPr kumimoji="1" lang="en-US" altLang="ja-JP" dirty="0"/>
              <a:t>701</a:t>
            </a:r>
            <a:r>
              <a:rPr kumimoji="1" lang="ja-JP" altLang="en-US" dirty="0"/>
              <a:t>年）の戸令第</a:t>
            </a:r>
            <a:r>
              <a:rPr kumimoji="1" lang="en-US" altLang="ja-JP" dirty="0"/>
              <a:t>28</a:t>
            </a:r>
            <a:r>
              <a:rPr kumimoji="1" lang="ja-JP" altLang="en-US" dirty="0"/>
              <a:t>条「七出、三不去」</a:t>
            </a:r>
          </a:p>
          <a:p>
            <a:r>
              <a:rPr kumimoji="1" lang="ja-JP" altLang="en-US" dirty="0"/>
              <a:t>夫からの離婚「七出」無子、淫泆（姦通）、舅姑に事えず、口舌（多弁）、盗窃、妬忌、悪疾（癩）</a:t>
            </a:r>
            <a:r>
              <a:rPr kumimoji="1" lang="en-US" altLang="ja-JP" dirty="0"/>
              <a:t>―</a:t>
            </a:r>
            <a:r>
              <a:rPr kumimoji="1" lang="ja-JP" altLang="en-US" dirty="0"/>
              <a:t>夫の尊属の同意を得て離縁状を作成して官司に届出</a:t>
            </a:r>
          </a:p>
          <a:p>
            <a:r>
              <a:rPr kumimoji="1" lang="ja-JP" altLang="en-US" dirty="0"/>
              <a:t>淫泆・悪疾を除く他の事由の場合、「三不去」①舅姑の喪を果たすこと、②婚姻後夫が立身出世したこと、③妻に帰る家なきこと</a:t>
            </a:r>
            <a:r>
              <a:rPr kumimoji="1" lang="en-US" altLang="ja-JP" dirty="0"/>
              <a:t>―</a:t>
            </a:r>
            <a:r>
              <a:rPr kumimoji="1" lang="ja-JP" altLang="en-US" dirty="0"/>
              <a:t>離婚できず</a:t>
            </a:r>
          </a:p>
          <a:p>
            <a:pPr marL="0" indent="0">
              <a:buNone/>
            </a:pPr>
            <a:endParaRPr kumimoji="1" lang="en-US" altLang="ja-JP" dirty="0"/>
          </a:p>
          <a:p>
            <a:pPr marL="0" indent="0">
              <a:buNone/>
            </a:pPr>
            <a:r>
              <a:rPr kumimoji="1" lang="ja-JP" altLang="en-US" dirty="0"/>
              <a:t>→強制的な離婚には妻の生計などに配慮した一定の制限が設けられいた。</a:t>
            </a:r>
          </a:p>
        </p:txBody>
      </p:sp>
    </p:spTree>
    <p:extLst>
      <p:ext uri="{BB962C8B-B14F-4D97-AF65-F5344CB8AC3E}">
        <p14:creationId xmlns:p14="http://schemas.microsoft.com/office/powerpoint/2010/main" val="30415878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804E67-A068-B3EE-9A57-FFDBB3D9AD83}"/>
              </a:ext>
            </a:extLst>
          </p:cNvPr>
          <p:cNvSpPr>
            <a:spLocks noGrp="1"/>
          </p:cNvSpPr>
          <p:nvPr>
            <p:ph type="title"/>
          </p:nvPr>
        </p:nvSpPr>
        <p:spPr/>
        <p:txBody>
          <a:bodyPr/>
          <a:lstStyle/>
          <a:p>
            <a:r>
              <a:rPr kumimoji="1" lang="ja-JP" altLang="en-US" dirty="0"/>
              <a:t>●神代～古代～律令　まとめ</a:t>
            </a:r>
          </a:p>
        </p:txBody>
      </p:sp>
      <p:sp>
        <p:nvSpPr>
          <p:cNvPr id="3" name="コンテンツ プレースホルダー 2">
            <a:extLst>
              <a:ext uri="{FF2B5EF4-FFF2-40B4-BE49-F238E27FC236}">
                <a16:creationId xmlns:a16="http://schemas.microsoft.com/office/drawing/2014/main" id="{6F2A5CF3-A110-123A-046A-0F7DF7811105}"/>
              </a:ext>
            </a:extLst>
          </p:cNvPr>
          <p:cNvSpPr>
            <a:spLocks noGrp="1"/>
          </p:cNvSpPr>
          <p:nvPr>
            <p:ph idx="1"/>
          </p:nvPr>
        </p:nvSpPr>
        <p:spPr/>
        <p:txBody>
          <a:bodyPr/>
          <a:lstStyle/>
          <a:p>
            <a:r>
              <a:rPr kumimoji="1" lang="ja-JP" altLang="en-US" dirty="0"/>
              <a:t>夫婦の原形は神代に誕生</a:t>
            </a:r>
            <a:endParaRPr kumimoji="1" lang="en-US" altLang="ja-JP" dirty="0"/>
          </a:p>
          <a:p>
            <a:r>
              <a:rPr kumimoji="1" lang="ja-JP" altLang="en-US" dirty="0"/>
              <a:t>一夫多妻が原則　</a:t>
            </a:r>
            <a:endParaRPr kumimoji="1" lang="en-US" altLang="ja-JP" dirty="0"/>
          </a:p>
          <a:p>
            <a:r>
              <a:rPr kumimoji="1" lang="ja-JP" altLang="en-US" dirty="0"/>
              <a:t>妻問（ツマドヒ）の慣習</a:t>
            </a:r>
            <a:endParaRPr kumimoji="1" lang="en-US" altLang="ja-JP" dirty="0"/>
          </a:p>
          <a:p>
            <a:r>
              <a:rPr kumimoji="1" lang="ja-JP" altLang="en-US" dirty="0"/>
              <a:t>正妻と妾は区別がある</a:t>
            </a:r>
            <a:r>
              <a:rPr lang="ja-JP" altLang="en-US" dirty="0"/>
              <a:t>が、等親では区別しない</a:t>
            </a:r>
            <a:endParaRPr lang="en-US" altLang="ja-JP" dirty="0"/>
          </a:p>
          <a:p>
            <a:r>
              <a:rPr kumimoji="1" lang="ja-JP" altLang="en-US" dirty="0"/>
              <a:t>協議離婚は比較的自由に可能</a:t>
            </a:r>
            <a:endParaRPr kumimoji="1" lang="en-US" altLang="ja-JP" dirty="0"/>
          </a:p>
          <a:p>
            <a:r>
              <a:rPr lang="ja-JP" altLang="en-US" dirty="0"/>
              <a:t>夫からの離婚もあるが妻の生計に配慮。妻からの離婚も可</a:t>
            </a:r>
            <a:endParaRPr lang="en-US" altLang="ja-JP" dirty="0"/>
          </a:p>
          <a:p>
            <a:pPr marL="0" indent="0">
              <a:buNone/>
            </a:pPr>
            <a:endParaRPr kumimoji="1" lang="en-US" altLang="ja-JP" dirty="0"/>
          </a:p>
        </p:txBody>
      </p:sp>
    </p:spTree>
    <p:extLst>
      <p:ext uri="{BB962C8B-B14F-4D97-AF65-F5344CB8AC3E}">
        <p14:creationId xmlns:p14="http://schemas.microsoft.com/office/powerpoint/2010/main" val="34982200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0202A9-34DB-C979-A6E6-0C2277AA56E2}"/>
              </a:ext>
            </a:extLst>
          </p:cNvPr>
          <p:cNvSpPr>
            <a:spLocks noGrp="1"/>
          </p:cNvSpPr>
          <p:nvPr>
            <p:ph type="title"/>
          </p:nvPr>
        </p:nvSpPr>
        <p:spPr/>
        <p:txBody>
          <a:bodyPr/>
          <a:lstStyle/>
          <a:p>
            <a:r>
              <a:rPr kumimoji="1" lang="ja-JP" altLang="en-US" dirty="0"/>
              <a:t>４　鎌倉室町</a:t>
            </a:r>
          </a:p>
        </p:txBody>
      </p:sp>
      <p:sp>
        <p:nvSpPr>
          <p:cNvPr id="3" name="コンテンツ プレースホルダー 2">
            <a:extLst>
              <a:ext uri="{FF2B5EF4-FFF2-40B4-BE49-F238E27FC236}">
                <a16:creationId xmlns:a16="http://schemas.microsoft.com/office/drawing/2014/main" id="{A41A42E5-BFFA-BC71-E759-22982E8E58AE}"/>
              </a:ext>
            </a:extLst>
          </p:cNvPr>
          <p:cNvSpPr>
            <a:spLocks noGrp="1"/>
          </p:cNvSpPr>
          <p:nvPr>
            <p:ph idx="1"/>
          </p:nvPr>
        </p:nvSpPr>
        <p:spPr/>
        <p:txBody>
          <a:bodyPr>
            <a:normAutofit/>
          </a:bodyPr>
          <a:lstStyle/>
          <a:p>
            <a:r>
              <a:rPr kumimoji="1" lang="ja-JP" altLang="en-US" dirty="0"/>
              <a:t>一夫多妻制</a:t>
            </a:r>
          </a:p>
          <a:p>
            <a:r>
              <a:rPr kumimoji="1" lang="ja-JP" altLang="en-US" dirty="0"/>
              <a:t>婿取婚から嫁入婚へ</a:t>
            </a:r>
          </a:p>
          <a:p>
            <a:r>
              <a:rPr kumimoji="1" lang="ja-JP" altLang="en-US" dirty="0"/>
              <a:t>御成敗式目　</a:t>
            </a:r>
            <a:endParaRPr kumimoji="1" lang="en-US" altLang="ja-JP" dirty="0"/>
          </a:p>
          <a:p>
            <a:r>
              <a:rPr kumimoji="1" lang="ja-JP" altLang="en-US" dirty="0"/>
              <a:t>無住「沙石集」（</a:t>
            </a:r>
            <a:r>
              <a:rPr kumimoji="1" lang="en-US" altLang="ja-JP" dirty="0"/>
              <a:t>1285</a:t>
            </a:r>
            <a:r>
              <a:rPr kumimoji="1" lang="ja-JP" altLang="en-US" dirty="0"/>
              <a:t>年）</a:t>
            </a:r>
            <a:endParaRPr kumimoji="1" lang="en-US" altLang="ja-JP" dirty="0"/>
          </a:p>
          <a:p>
            <a:r>
              <a:rPr kumimoji="1" lang="ja-JP" altLang="en-US" dirty="0"/>
              <a:t>戦国時代に訪れた宣教師の書</a:t>
            </a:r>
          </a:p>
          <a:p>
            <a:endParaRPr kumimoji="1" lang="ja-JP" altLang="en-US" dirty="0"/>
          </a:p>
        </p:txBody>
      </p:sp>
    </p:spTree>
    <p:extLst>
      <p:ext uri="{BB962C8B-B14F-4D97-AF65-F5344CB8AC3E}">
        <p14:creationId xmlns:p14="http://schemas.microsoft.com/office/powerpoint/2010/main" val="1472221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E0AABA-84A4-C7A2-2ECF-543FCC4AA0D4}"/>
              </a:ext>
            </a:extLst>
          </p:cNvPr>
          <p:cNvSpPr>
            <a:spLocks noGrp="1"/>
          </p:cNvSpPr>
          <p:nvPr>
            <p:ph type="title"/>
          </p:nvPr>
        </p:nvSpPr>
        <p:spPr/>
        <p:txBody>
          <a:bodyPr/>
          <a:lstStyle/>
          <a:p>
            <a:r>
              <a:rPr kumimoji="1" lang="ja-JP" altLang="en-US" dirty="0"/>
              <a:t>１　神代</a:t>
            </a:r>
          </a:p>
        </p:txBody>
      </p:sp>
      <p:sp>
        <p:nvSpPr>
          <p:cNvPr id="3" name="コンテンツ プレースホルダー 2">
            <a:extLst>
              <a:ext uri="{FF2B5EF4-FFF2-40B4-BE49-F238E27FC236}">
                <a16:creationId xmlns:a16="http://schemas.microsoft.com/office/drawing/2014/main" id="{4B3B5291-DA6D-7E0B-7937-3EF64CCED22B}"/>
              </a:ext>
            </a:extLst>
          </p:cNvPr>
          <p:cNvSpPr>
            <a:spLocks noGrp="1"/>
          </p:cNvSpPr>
          <p:nvPr>
            <p:ph idx="1"/>
          </p:nvPr>
        </p:nvSpPr>
        <p:spPr/>
        <p:txBody>
          <a:bodyPr>
            <a:normAutofit/>
          </a:bodyPr>
          <a:lstStyle/>
          <a:p>
            <a:r>
              <a:rPr kumimoji="1" lang="ja-JP" altLang="en-US" dirty="0"/>
              <a:t>ウビチニ・スビチニ　結婚の創始　雛祭・三々九度の起源</a:t>
            </a:r>
          </a:p>
          <a:p>
            <a:r>
              <a:rPr kumimoji="1" lang="ja-JP" altLang="en-US" dirty="0"/>
              <a:t>イザナキ・イザナミ　とつぎのり</a:t>
            </a:r>
            <a:endParaRPr kumimoji="1" lang="en-US" altLang="ja-JP" dirty="0"/>
          </a:p>
          <a:p>
            <a:r>
              <a:rPr kumimoji="1" lang="ja-JP" altLang="en-US" dirty="0"/>
              <a:t>オモイカネ　ワカヒメのまわりうた</a:t>
            </a:r>
          </a:p>
          <a:p>
            <a:r>
              <a:rPr kumimoji="1" lang="ja-JP" altLang="en-US" dirty="0"/>
              <a:t>アマテルカミの１２人の妃　セオリツヒメ（ホノコ）をムカツヒメ（正妻）に</a:t>
            </a:r>
          </a:p>
          <a:p>
            <a:r>
              <a:rPr lang="ja-JP" altLang="en-US" dirty="0"/>
              <a:t>ムカツヒメとメカケ</a:t>
            </a:r>
            <a:endParaRPr kumimoji="1" lang="ja-JP" altLang="en-US" dirty="0"/>
          </a:p>
          <a:p>
            <a:endParaRPr kumimoji="1" lang="ja-JP" altLang="en-US" dirty="0"/>
          </a:p>
        </p:txBody>
      </p:sp>
    </p:spTree>
    <p:extLst>
      <p:ext uri="{BB962C8B-B14F-4D97-AF65-F5344CB8AC3E}">
        <p14:creationId xmlns:p14="http://schemas.microsoft.com/office/powerpoint/2010/main" val="39076072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E5221B-A3D4-5875-C816-3FEC7CA420F7}"/>
              </a:ext>
            </a:extLst>
          </p:cNvPr>
          <p:cNvSpPr>
            <a:spLocks noGrp="1"/>
          </p:cNvSpPr>
          <p:nvPr>
            <p:ph type="title"/>
          </p:nvPr>
        </p:nvSpPr>
        <p:spPr/>
        <p:txBody>
          <a:bodyPr/>
          <a:lstStyle/>
          <a:p>
            <a:r>
              <a:rPr kumimoji="1" lang="ja-JP" altLang="en-US" dirty="0"/>
              <a:t>婿取婚から嫁入婚へ</a:t>
            </a:r>
          </a:p>
        </p:txBody>
      </p:sp>
      <p:sp>
        <p:nvSpPr>
          <p:cNvPr id="3" name="コンテンツ プレースホルダー 2">
            <a:extLst>
              <a:ext uri="{FF2B5EF4-FFF2-40B4-BE49-F238E27FC236}">
                <a16:creationId xmlns:a16="http://schemas.microsoft.com/office/drawing/2014/main" id="{2C2914E2-3936-C199-3C9C-FFEBA17A7AE2}"/>
              </a:ext>
            </a:extLst>
          </p:cNvPr>
          <p:cNvSpPr>
            <a:spLocks noGrp="1"/>
          </p:cNvSpPr>
          <p:nvPr>
            <p:ph idx="1"/>
          </p:nvPr>
        </p:nvSpPr>
        <p:spPr/>
        <p:txBody>
          <a:bodyPr/>
          <a:lstStyle/>
          <a:p>
            <a:r>
              <a:rPr kumimoji="1" lang="ja-JP" altLang="en-US" dirty="0"/>
              <a:t>一夫多妻制</a:t>
            </a:r>
          </a:p>
          <a:p>
            <a:r>
              <a:rPr kumimoji="1" lang="ja-JP" altLang="en-US" dirty="0"/>
              <a:t>公家では婿取婚、武家では所領経営のため夫は自領を離れがたいという事情から嫁入婚が行われ、室町時代に公家も含めた慣習となる</a:t>
            </a:r>
          </a:p>
          <a:p>
            <a:endParaRPr kumimoji="1" lang="ja-JP" altLang="en-US" dirty="0"/>
          </a:p>
        </p:txBody>
      </p:sp>
    </p:spTree>
    <p:extLst>
      <p:ext uri="{BB962C8B-B14F-4D97-AF65-F5344CB8AC3E}">
        <p14:creationId xmlns:p14="http://schemas.microsoft.com/office/powerpoint/2010/main" val="4420184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DBB478-B43A-8270-7AFC-0CDD5A484AE0}"/>
              </a:ext>
            </a:extLst>
          </p:cNvPr>
          <p:cNvSpPr>
            <a:spLocks noGrp="1"/>
          </p:cNvSpPr>
          <p:nvPr>
            <p:ph type="title"/>
          </p:nvPr>
        </p:nvSpPr>
        <p:spPr/>
        <p:txBody>
          <a:bodyPr/>
          <a:lstStyle/>
          <a:p>
            <a:r>
              <a:rPr kumimoji="1" lang="ja-JP" altLang="en-US" dirty="0"/>
              <a:t>御成敗式目</a:t>
            </a:r>
          </a:p>
        </p:txBody>
      </p:sp>
      <p:sp>
        <p:nvSpPr>
          <p:cNvPr id="3" name="コンテンツ プレースホルダー 2">
            <a:extLst>
              <a:ext uri="{FF2B5EF4-FFF2-40B4-BE49-F238E27FC236}">
                <a16:creationId xmlns:a16="http://schemas.microsoft.com/office/drawing/2014/main" id="{10C7391A-A3AE-7F85-21AF-0C816C1AD955}"/>
              </a:ext>
            </a:extLst>
          </p:cNvPr>
          <p:cNvSpPr>
            <a:spLocks noGrp="1"/>
          </p:cNvSpPr>
          <p:nvPr>
            <p:ph idx="1"/>
          </p:nvPr>
        </p:nvSpPr>
        <p:spPr/>
        <p:txBody>
          <a:bodyPr/>
          <a:lstStyle/>
          <a:p>
            <a:r>
              <a:rPr kumimoji="1" lang="ja-JP" altLang="en-US" dirty="0"/>
              <a:t>武家では鎌倉期は夫婦別産制、室町期は夫婦同産の傾向強まる</a:t>
            </a:r>
          </a:p>
          <a:p>
            <a:r>
              <a:rPr kumimoji="1" lang="ja-JP" altLang="en-US" dirty="0"/>
              <a:t>夫が重科を犯した時は妻は縁坐して所領没収（式目１１）、密懐（姦通）した妻から所領半分を没収（式目３４）、改縁（再婚）のときは夫から譲与された所領を亡夫の子息に返還（式目２４）</a:t>
            </a:r>
            <a:endParaRPr kumimoji="1" lang="en-US" altLang="ja-JP" dirty="0"/>
          </a:p>
          <a:p>
            <a:r>
              <a:rPr kumimoji="1" lang="ja-JP" altLang="en-US" dirty="0"/>
              <a:t>離別の権利は夫にあり、夫は妻に過失なくても離別できたが、過失ない妻を恣意的に離別する場合には、夫は婚姻中妻に譲与した所領を悔い返すことはできない（式目２１）。</a:t>
            </a:r>
          </a:p>
          <a:p>
            <a:endParaRPr kumimoji="1" lang="ja-JP" altLang="en-US" dirty="0"/>
          </a:p>
          <a:p>
            <a:endParaRPr kumimoji="1" lang="ja-JP" altLang="en-US" dirty="0"/>
          </a:p>
        </p:txBody>
      </p:sp>
    </p:spTree>
    <p:extLst>
      <p:ext uri="{BB962C8B-B14F-4D97-AF65-F5344CB8AC3E}">
        <p14:creationId xmlns:p14="http://schemas.microsoft.com/office/powerpoint/2010/main" val="574238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B3FFCF-4611-8743-6F1E-C05671DF1D3C}"/>
              </a:ext>
            </a:extLst>
          </p:cNvPr>
          <p:cNvSpPr>
            <a:spLocks noGrp="1"/>
          </p:cNvSpPr>
          <p:nvPr>
            <p:ph type="title"/>
          </p:nvPr>
        </p:nvSpPr>
        <p:spPr/>
        <p:txBody>
          <a:bodyPr/>
          <a:lstStyle/>
          <a:p>
            <a:r>
              <a:rPr kumimoji="1" lang="ja-JP" altLang="en-US" dirty="0"/>
              <a:t>無住「沙石集」</a:t>
            </a:r>
          </a:p>
        </p:txBody>
      </p:sp>
      <p:sp>
        <p:nvSpPr>
          <p:cNvPr id="3" name="コンテンツ プレースホルダー 2">
            <a:extLst>
              <a:ext uri="{FF2B5EF4-FFF2-40B4-BE49-F238E27FC236}">
                <a16:creationId xmlns:a16="http://schemas.microsoft.com/office/drawing/2014/main" id="{726F60AA-A157-1359-5317-16C9AD3B7089}"/>
              </a:ext>
            </a:extLst>
          </p:cNvPr>
          <p:cNvSpPr>
            <a:spLocks noGrp="1"/>
          </p:cNvSpPr>
          <p:nvPr>
            <p:ph idx="1"/>
          </p:nvPr>
        </p:nvSpPr>
        <p:spPr/>
        <p:txBody>
          <a:bodyPr/>
          <a:lstStyle/>
          <a:p>
            <a:r>
              <a:rPr kumimoji="1" lang="ja-JP" altLang="en-US" dirty="0"/>
              <a:t>無住「沙石集」（</a:t>
            </a:r>
            <a:r>
              <a:rPr kumimoji="1" lang="en-US" altLang="ja-JP" dirty="0"/>
              <a:t>1285</a:t>
            </a:r>
            <a:r>
              <a:rPr kumimoji="1" lang="ja-JP" altLang="en-US" dirty="0"/>
              <a:t>年）には、妻に落ち度がないのに離縁される場合は、妻は家を出る時に好きなだけ家の中の物を持って行ってよいという慣習。</a:t>
            </a:r>
          </a:p>
          <a:p>
            <a:endParaRPr kumimoji="1" lang="en-US" altLang="ja-JP" dirty="0"/>
          </a:p>
          <a:p>
            <a:pPr marL="0" indent="0">
              <a:buNone/>
            </a:pPr>
            <a:r>
              <a:rPr lang="ja-JP" altLang="en-US" dirty="0"/>
              <a:t>→離婚時の妻の生計に配慮</a:t>
            </a:r>
            <a:endParaRPr kumimoji="1" lang="ja-JP" altLang="en-US" dirty="0"/>
          </a:p>
        </p:txBody>
      </p:sp>
    </p:spTree>
    <p:extLst>
      <p:ext uri="{BB962C8B-B14F-4D97-AF65-F5344CB8AC3E}">
        <p14:creationId xmlns:p14="http://schemas.microsoft.com/office/powerpoint/2010/main" val="2696327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808150C-C914-7F78-F1DC-A9C7FD263198}"/>
              </a:ext>
            </a:extLst>
          </p:cNvPr>
          <p:cNvSpPr>
            <a:spLocks noGrp="1"/>
          </p:cNvSpPr>
          <p:nvPr>
            <p:ph type="title"/>
          </p:nvPr>
        </p:nvSpPr>
        <p:spPr/>
        <p:txBody>
          <a:bodyPr/>
          <a:lstStyle/>
          <a:p>
            <a:r>
              <a:rPr kumimoji="1" lang="ja-JP" altLang="en-US" dirty="0"/>
              <a:t>戦国時代に訪れた宣教師の書</a:t>
            </a:r>
          </a:p>
        </p:txBody>
      </p:sp>
      <p:sp>
        <p:nvSpPr>
          <p:cNvPr id="3" name="コンテンツ プレースホルダー 2">
            <a:extLst>
              <a:ext uri="{FF2B5EF4-FFF2-40B4-BE49-F238E27FC236}">
                <a16:creationId xmlns:a16="http://schemas.microsoft.com/office/drawing/2014/main" id="{7FDFE28E-4223-96EC-C219-BF5AC758BE09}"/>
              </a:ext>
            </a:extLst>
          </p:cNvPr>
          <p:cNvSpPr>
            <a:spLocks noGrp="1"/>
          </p:cNvSpPr>
          <p:nvPr>
            <p:ph idx="1"/>
          </p:nvPr>
        </p:nvSpPr>
        <p:spPr/>
        <p:txBody>
          <a:bodyPr/>
          <a:lstStyle/>
          <a:p>
            <a:r>
              <a:rPr kumimoji="1" lang="ja-JP" altLang="en-US" dirty="0"/>
              <a:t>●「ヨーロッパでは、妻を離別することは罪悪である上に、最大の不名誉である。日本では意のままに幾人でも離別する。妻はそのことによって、名誉も失わないし、また結婚もできる」（ルイス・フロイス「日欧文化比較」第</a:t>
            </a:r>
            <a:r>
              <a:rPr kumimoji="1" lang="en-US" altLang="ja-JP" dirty="0"/>
              <a:t>2</a:t>
            </a:r>
            <a:r>
              <a:rPr kumimoji="1" lang="ja-JP" altLang="en-US" dirty="0"/>
              <a:t>章</a:t>
            </a:r>
            <a:r>
              <a:rPr kumimoji="1" lang="en-US" altLang="ja-JP" dirty="0"/>
              <a:t>31</a:t>
            </a:r>
            <a:r>
              <a:rPr kumimoji="1" lang="ja-JP" altLang="en-US" dirty="0"/>
              <a:t>、</a:t>
            </a:r>
            <a:r>
              <a:rPr kumimoji="1" lang="en-US" altLang="ja-JP" dirty="0"/>
              <a:t>1585</a:t>
            </a:r>
            <a:r>
              <a:rPr kumimoji="1" lang="ja-JP" altLang="en-US" dirty="0"/>
              <a:t>年）</a:t>
            </a:r>
          </a:p>
          <a:p>
            <a:r>
              <a:rPr kumimoji="1" lang="ja-JP" altLang="en-US" dirty="0"/>
              <a:t>●「夫が妻に離縁状を与えることは、日本人の間では普通であり、また妻の方も能うれば夫に離縁を迫る」（ヴァリニャーノ「日本諸事要録」補遺</a:t>
            </a:r>
            <a:r>
              <a:rPr kumimoji="1" lang="en-US" altLang="ja-JP" dirty="0"/>
              <a:t>4</a:t>
            </a:r>
            <a:r>
              <a:rPr kumimoji="1" lang="ja-JP" altLang="en-US" dirty="0"/>
              <a:t>）</a:t>
            </a:r>
          </a:p>
          <a:p>
            <a:endParaRPr kumimoji="1" lang="en-US" altLang="ja-JP" dirty="0"/>
          </a:p>
          <a:p>
            <a:pPr marL="0" indent="0">
              <a:buNone/>
            </a:pPr>
            <a:r>
              <a:rPr lang="ja-JP" altLang="en-US" dirty="0"/>
              <a:t>→離婚の自由さに西洋人が驚く</a:t>
            </a:r>
            <a:endParaRPr kumimoji="1" lang="ja-JP" altLang="en-US" dirty="0"/>
          </a:p>
          <a:p>
            <a:endParaRPr kumimoji="1" lang="ja-JP" altLang="en-US" dirty="0"/>
          </a:p>
        </p:txBody>
      </p:sp>
    </p:spTree>
    <p:extLst>
      <p:ext uri="{BB962C8B-B14F-4D97-AF65-F5344CB8AC3E}">
        <p14:creationId xmlns:p14="http://schemas.microsoft.com/office/powerpoint/2010/main" val="9629219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6C8C11-D433-1562-28CC-CB6C61F4636E}"/>
              </a:ext>
            </a:extLst>
          </p:cNvPr>
          <p:cNvSpPr>
            <a:spLocks noGrp="1"/>
          </p:cNvSpPr>
          <p:nvPr>
            <p:ph type="title"/>
          </p:nvPr>
        </p:nvSpPr>
        <p:spPr/>
        <p:txBody>
          <a:bodyPr/>
          <a:lstStyle/>
          <a:p>
            <a:r>
              <a:rPr kumimoji="1" lang="ja-JP" altLang="en-US" dirty="0"/>
              <a:t>５　幕藩</a:t>
            </a:r>
          </a:p>
        </p:txBody>
      </p:sp>
      <p:sp>
        <p:nvSpPr>
          <p:cNvPr id="3" name="コンテンツ プレースホルダー 2">
            <a:extLst>
              <a:ext uri="{FF2B5EF4-FFF2-40B4-BE49-F238E27FC236}">
                <a16:creationId xmlns:a16="http://schemas.microsoft.com/office/drawing/2014/main" id="{5760BE31-6484-8FD9-F8A7-2F0B7688C3C1}"/>
              </a:ext>
            </a:extLst>
          </p:cNvPr>
          <p:cNvSpPr>
            <a:spLocks noGrp="1"/>
          </p:cNvSpPr>
          <p:nvPr>
            <p:ph idx="1"/>
          </p:nvPr>
        </p:nvSpPr>
        <p:spPr/>
        <p:txBody>
          <a:bodyPr>
            <a:normAutofit/>
          </a:bodyPr>
          <a:lstStyle/>
          <a:p>
            <a:r>
              <a:rPr kumimoji="1" lang="ja-JP" altLang="en-US" dirty="0"/>
              <a:t>江戸時代は一夫一婦制。重婚禁止。武家では妾が公認</a:t>
            </a:r>
            <a:endParaRPr kumimoji="1" lang="en-US" altLang="ja-JP" dirty="0"/>
          </a:p>
          <a:p>
            <a:r>
              <a:rPr lang="ja-JP" altLang="en-US" dirty="0"/>
              <a:t>妾の広がり</a:t>
            </a:r>
            <a:endParaRPr lang="en-US" altLang="ja-JP" dirty="0"/>
          </a:p>
          <a:p>
            <a:r>
              <a:rPr kumimoji="1" lang="ja-JP" altLang="en-US" dirty="0"/>
              <a:t>武家と庶民の婚姻の違い</a:t>
            </a:r>
            <a:endParaRPr kumimoji="1" lang="en-US" altLang="ja-JP" dirty="0"/>
          </a:p>
          <a:p>
            <a:r>
              <a:rPr kumimoji="1" lang="ja-JP" altLang="en-US" dirty="0"/>
              <a:t>協議離婚</a:t>
            </a:r>
            <a:endParaRPr kumimoji="1" lang="en-US" altLang="ja-JP" dirty="0"/>
          </a:p>
          <a:p>
            <a:r>
              <a:rPr lang="ja-JP" altLang="en-US" dirty="0"/>
              <a:t>縁切寺</a:t>
            </a:r>
            <a:endParaRPr kumimoji="1" lang="ja-JP" altLang="en-US" dirty="0"/>
          </a:p>
        </p:txBody>
      </p:sp>
    </p:spTree>
    <p:extLst>
      <p:ext uri="{BB962C8B-B14F-4D97-AF65-F5344CB8AC3E}">
        <p14:creationId xmlns:p14="http://schemas.microsoft.com/office/powerpoint/2010/main" val="6001354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6B46B9-47EA-1A65-A656-1737D436832B}"/>
              </a:ext>
            </a:extLst>
          </p:cNvPr>
          <p:cNvSpPr>
            <a:spLocks noGrp="1"/>
          </p:cNvSpPr>
          <p:nvPr>
            <p:ph type="title"/>
          </p:nvPr>
        </p:nvSpPr>
        <p:spPr/>
        <p:txBody>
          <a:bodyPr/>
          <a:lstStyle/>
          <a:p>
            <a:r>
              <a:rPr kumimoji="1" lang="ja-JP" altLang="en-US" dirty="0"/>
              <a:t>妾の広がり</a:t>
            </a:r>
          </a:p>
        </p:txBody>
      </p:sp>
      <p:sp>
        <p:nvSpPr>
          <p:cNvPr id="3" name="コンテンツ プレースホルダー 2">
            <a:extLst>
              <a:ext uri="{FF2B5EF4-FFF2-40B4-BE49-F238E27FC236}">
                <a16:creationId xmlns:a16="http://schemas.microsoft.com/office/drawing/2014/main" id="{037D20E2-8394-5EC5-3521-ADB3B03E5334}"/>
              </a:ext>
            </a:extLst>
          </p:cNvPr>
          <p:cNvSpPr>
            <a:spLocks noGrp="1"/>
          </p:cNvSpPr>
          <p:nvPr>
            <p:ph idx="1"/>
          </p:nvPr>
        </p:nvSpPr>
        <p:spPr/>
        <p:txBody>
          <a:bodyPr/>
          <a:lstStyle/>
          <a:p>
            <a:r>
              <a:rPr kumimoji="1" lang="ja-JP" altLang="en-US" dirty="0"/>
              <a:t>江戸時代は一夫一婦制。重婚禁止。武家では妾が公認</a:t>
            </a:r>
          </a:p>
          <a:p>
            <a:r>
              <a:rPr kumimoji="1" lang="ja-JP" altLang="en-US" dirty="0"/>
              <a:t>妻は夫の親族だが、妾は夫の親族でなく、妾を妻に直すことは享保１８（</a:t>
            </a:r>
            <a:r>
              <a:rPr kumimoji="1" lang="en-US" altLang="ja-JP" dirty="0"/>
              <a:t>1733</a:t>
            </a:r>
            <a:r>
              <a:rPr kumimoji="1" lang="ja-JP" altLang="en-US" dirty="0"/>
              <a:t>）年に厳禁。</a:t>
            </a:r>
            <a:endParaRPr kumimoji="1" lang="en-US" altLang="ja-JP" dirty="0"/>
          </a:p>
          <a:p>
            <a:r>
              <a:rPr kumimoji="1" lang="ja-JP" altLang="en-US" dirty="0"/>
              <a:t>江戸時代半ばごろまでは庶民で妾を持つ者は商人や地主など富裕者の一部だった。</a:t>
            </a:r>
            <a:endParaRPr kumimoji="1" lang="en-US" altLang="ja-JP" dirty="0"/>
          </a:p>
          <a:p>
            <a:r>
              <a:rPr kumimoji="1" lang="ja-JP" altLang="en-US" dirty="0"/>
              <a:t>幕末ごろは藩邸に勤務する侍や商店の奉行人まで妾を囲う風が広がった。</a:t>
            </a:r>
          </a:p>
          <a:p>
            <a:endParaRPr kumimoji="1" lang="ja-JP" altLang="en-US" dirty="0"/>
          </a:p>
        </p:txBody>
      </p:sp>
    </p:spTree>
    <p:extLst>
      <p:ext uri="{BB962C8B-B14F-4D97-AF65-F5344CB8AC3E}">
        <p14:creationId xmlns:p14="http://schemas.microsoft.com/office/powerpoint/2010/main" val="21690416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8A70F2-7766-BE9D-48D5-F8948D99080A}"/>
              </a:ext>
            </a:extLst>
          </p:cNvPr>
          <p:cNvSpPr>
            <a:spLocks noGrp="1"/>
          </p:cNvSpPr>
          <p:nvPr>
            <p:ph type="title"/>
          </p:nvPr>
        </p:nvSpPr>
        <p:spPr/>
        <p:txBody>
          <a:bodyPr/>
          <a:lstStyle/>
          <a:p>
            <a:r>
              <a:rPr kumimoji="1" lang="ja-JP" altLang="en-US" dirty="0"/>
              <a:t>武家と庶民の婚姻の違い</a:t>
            </a:r>
          </a:p>
        </p:txBody>
      </p:sp>
      <p:sp>
        <p:nvSpPr>
          <p:cNvPr id="3" name="コンテンツ プレースホルダー 2">
            <a:extLst>
              <a:ext uri="{FF2B5EF4-FFF2-40B4-BE49-F238E27FC236}">
                <a16:creationId xmlns:a16="http://schemas.microsoft.com/office/drawing/2014/main" id="{B8C362E6-3C43-0824-957A-F2183ACAC6C6}"/>
              </a:ext>
            </a:extLst>
          </p:cNvPr>
          <p:cNvSpPr>
            <a:spLocks noGrp="1"/>
          </p:cNvSpPr>
          <p:nvPr>
            <p:ph idx="1"/>
          </p:nvPr>
        </p:nvSpPr>
        <p:spPr>
          <a:xfrm>
            <a:off x="838200" y="1825625"/>
            <a:ext cx="10515600" cy="4667250"/>
          </a:xfrm>
        </p:spPr>
        <p:txBody>
          <a:bodyPr>
            <a:normAutofit fontScale="92500" lnSpcReduction="10000"/>
          </a:bodyPr>
          <a:lstStyle/>
          <a:p>
            <a:r>
              <a:rPr kumimoji="1" lang="ja-JP" altLang="en-US" dirty="0"/>
              <a:t>武家では両家の当主から主君に縁組願を提出して許可を得る。結納を授受して縁約が成立。縁女には貞操義務、一方死亡の時は他方は服忌の義務。婚儀の挙行により、婚姻が成立。仲人の立会が通例だが要件ではない。</a:t>
            </a:r>
          </a:p>
          <a:p>
            <a:r>
              <a:rPr kumimoji="1" lang="ja-JP" altLang="en-US" dirty="0"/>
              <a:t>庶民では他領・他支配の者と婚姻する場合のほかは領主・代官の許可は不要。結納授受によって許嫁となり、祝言の挙行によって夫婦となる。仲人の立会が普通。婚姻後には寺請状を添えて人別を夫の人別帳に異動する手続が必要。</a:t>
            </a:r>
            <a:endParaRPr kumimoji="1" lang="en-US" altLang="ja-JP" dirty="0"/>
          </a:p>
          <a:p>
            <a:r>
              <a:rPr kumimoji="1" lang="ja-JP" altLang="en-US" dirty="0"/>
              <a:t>妻は夫と同居義務、夫は妻に理不尽慮外の行為があれば懲戒が可能。妻に貞操義務。夫は姦通があった妻と間男を殺害しても（妻敵討）確かな証拠があれば無罪。</a:t>
            </a:r>
          </a:p>
          <a:p>
            <a:r>
              <a:rPr kumimoji="1" lang="ja-JP" altLang="en-US" dirty="0"/>
              <a:t>夫婦別産制が原則。</a:t>
            </a:r>
          </a:p>
          <a:p>
            <a:endParaRPr kumimoji="1" lang="ja-JP" altLang="en-US" dirty="0"/>
          </a:p>
        </p:txBody>
      </p:sp>
    </p:spTree>
    <p:extLst>
      <p:ext uri="{BB962C8B-B14F-4D97-AF65-F5344CB8AC3E}">
        <p14:creationId xmlns:p14="http://schemas.microsoft.com/office/powerpoint/2010/main" val="18756389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214B01-D4F5-A52F-1F97-B5E150D7FB74}"/>
              </a:ext>
            </a:extLst>
          </p:cNvPr>
          <p:cNvSpPr>
            <a:spLocks noGrp="1"/>
          </p:cNvSpPr>
          <p:nvPr>
            <p:ph type="title"/>
          </p:nvPr>
        </p:nvSpPr>
        <p:spPr/>
        <p:txBody>
          <a:bodyPr/>
          <a:lstStyle/>
          <a:p>
            <a:r>
              <a:rPr kumimoji="1" lang="ja-JP" altLang="en-US" dirty="0"/>
              <a:t>協議離婚</a:t>
            </a:r>
          </a:p>
        </p:txBody>
      </p:sp>
      <p:sp>
        <p:nvSpPr>
          <p:cNvPr id="3" name="コンテンツ プレースホルダー 2">
            <a:extLst>
              <a:ext uri="{FF2B5EF4-FFF2-40B4-BE49-F238E27FC236}">
                <a16:creationId xmlns:a16="http://schemas.microsoft.com/office/drawing/2014/main" id="{C7B3BA24-1B88-AA40-4225-89D3E7BB66B8}"/>
              </a:ext>
            </a:extLst>
          </p:cNvPr>
          <p:cNvSpPr>
            <a:spLocks noGrp="1"/>
          </p:cNvSpPr>
          <p:nvPr>
            <p:ph idx="1"/>
          </p:nvPr>
        </p:nvSpPr>
        <p:spPr/>
        <p:txBody>
          <a:bodyPr>
            <a:normAutofit/>
          </a:bodyPr>
          <a:lstStyle/>
          <a:p>
            <a:r>
              <a:rPr kumimoji="1" lang="ja-JP" altLang="en-US" dirty="0"/>
              <a:t>離婚は、武家は両家の当主の双方熟談のうえ離縁となった届出書が必要（協議離婚）。夫からの一方的離婚は認められず。</a:t>
            </a:r>
          </a:p>
          <a:p>
            <a:r>
              <a:rPr kumimoji="1" lang="ja-JP" altLang="en-US" dirty="0"/>
              <a:t>庶民は、夫から離縁状（離別状、去状、暇状、「三行半」）を渡すことが法律上の要件。離縁状の授受ない再婚は処罰（御定書４８条、先妻に離別状を交付せず再婚した男は「所払」、離別状を受け取らずに再婚した女は「髪を剃り親元へ相帰す」、男の方が罪が重い）。　</a:t>
            </a:r>
          </a:p>
          <a:p>
            <a:endParaRPr kumimoji="1" lang="ja-JP" altLang="en-US" dirty="0"/>
          </a:p>
        </p:txBody>
      </p:sp>
    </p:spTree>
    <p:extLst>
      <p:ext uri="{BB962C8B-B14F-4D97-AF65-F5344CB8AC3E}">
        <p14:creationId xmlns:p14="http://schemas.microsoft.com/office/powerpoint/2010/main" val="523628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374FD2-7D7B-ADD6-DBE4-D5514028C77A}"/>
              </a:ext>
            </a:extLst>
          </p:cNvPr>
          <p:cNvSpPr>
            <a:spLocks noGrp="1"/>
          </p:cNvSpPr>
          <p:nvPr>
            <p:ph type="title"/>
          </p:nvPr>
        </p:nvSpPr>
        <p:spPr/>
        <p:txBody>
          <a:bodyPr/>
          <a:lstStyle/>
          <a:p>
            <a:r>
              <a:rPr lang="ja-JP" altLang="en-US" dirty="0"/>
              <a:t>縁切寺</a:t>
            </a:r>
            <a:endParaRPr kumimoji="1" lang="ja-JP" altLang="en-US" dirty="0"/>
          </a:p>
        </p:txBody>
      </p:sp>
      <p:sp>
        <p:nvSpPr>
          <p:cNvPr id="3" name="コンテンツ プレースホルダー 2">
            <a:extLst>
              <a:ext uri="{FF2B5EF4-FFF2-40B4-BE49-F238E27FC236}">
                <a16:creationId xmlns:a16="http://schemas.microsoft.com/office/drawing/2014/main" id="{888CD0EC-F05C-5505-E7B3-F889F0647513}"/>
              </a:ext>
            </a:extLst>
          </p:cNvPr>
          <p:cNvSpPr>
            <a:spLocks noGrp="1"/>
          </p:cNvSpPr>
          <p:nvPr>
            <p:ph idx="1"/>
          </p:nvPr>
        </p:nvSpPr>
        <p:spPr>
          <a:xfrm>
            <a:off x="838200" y="1825625"/>
            <a:ext cx="10515600" cy="4667250"/>
          </a:xfrm>
        </p:spPr>
        <p:txBody>
          <a:bodyPr>
            <a:normAutofit fontScale="85000" lnSpcReduction="10000"/>
          </a:bodyPr>
          <a:lstStyle/>
          <a:p>
            <a:r>
              <a:rPr kumimoji="1" lang="ja-JP" altLang="en-US" dirty="0"/>
              <a:t>妻側からの離縁請求も可能。夫が無断で妻の衣類・諸道具を質入れすると、妻の実家から離縁請求。夫が妻を遺棄して音信不通となり３年経過、夫が出奔して１０か月を経過（のち１２か月）すれば妻は再婚できる。妻が夫を嫌い尼寺に駆け込み約２年勤めれば寺は夫から取った離縁状を妻に渡し、これにより離婚できた。相州鎌倉の東慶寺と上州新田郡満徳寺の二つの尼寺が幕府公認の縁切寺。全国各地にも武家屋敷、代官所、陣屋、庄屋、寺院、修験寺など、その地方で権威ある場所への駆け込みが多くあり、代官所・陣屋・庄屋などへの駆け込みは離縁訴訟を意味した。夫婦間の紛争が生じれば、妻の実家・仲人・親類・五人組が夫婦間の調停を試みることが世間の慣習であった。</a:t>
            </a:r>
          </a:p>
          <a:p>
            <a:r>
              <a:rPr kumimoji="1" lang="ja-JP" altLang="en-US" dirty="0"/>
              <a:t>前橋藩では武家屋敷に駆け込み３年間奉公すれば再婚できる慣習があったが、宝永元年（</a:t>
            </a:r>
            <a:r>
              <a:rPr kumimoji="1" lang="en-US" altLang="ja-JP" dirty="0"/>
              <a:t>1704</a:t>
            </a:r>
            <a:r>
              <a:rPr kumimoji="1" lang="ja-JP" altLang="en-US" dirty="0"/>
              <a:t>）６月法令で禁止し、町奉行・代官に引き渡して吟味し、離縁手続をすることになった。熊本藩でも、武家屋敷に駆け込み奉公させ離縁を私的斡旋する慣行を安永２年（</a:t>
            </a:r>
            <a:r>
              <a:rPr kumimoji="1" lang="en-US" altLang="ja-JP" dirty="0"/>
              <a:t>1773</a:t>
            </a:r>
            <a:r>
              <a:rPr kumimoji="1" lang="ja-JP" altLang="en-US" dirty="0"/>
              <a:t>）法令で禁止し、惣庄屋・町別当へ引き渡して公的な離縁手続をとることに切り替えた。</a:t>
            </a:r>
          </a:p>
          <a:p>
            <a:endParaRPr kumimoji="1" lang="ja-JP" altLang="en-US" dirty="0"/>
          </a:p>
        </p:txBody>
      </p:sp>
    </p:spTree>
    <p:extLst>
      <p:ext uri="{BB962C8B-B14F-4D97-AF65-F5344CB8AC3E}">
        <p14:creationId xmlns:p14="http://schemas.microsoft.com/office/powerpoint/2010/main" val="14342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5BFC683-F1A5-73F1-E8EC-88384DC16776}"/>
              </a:ext>
            </a:extLst>
          </p:cNvPr>
          <p:cNvSpPr>
            <a:spLocks noGrp="1"/>
          </p:cNvSpPr>
          <p:nvPr>
            <p:ph type="title"/>
          </p:nvPr>
        </p:nvSpPr>
        <p:spPr/>
        <p:txBody>
          <a:bodyPr/>
          <a:lstStyle/>
          <a:p>
            <a:r>
              <a:rPr kumimoji="1" lang="ja-JP" altLang="en-US" dirty="0"/>
              <a:t>●鎌倉室町</a:t>
            </a:r>
            <a:r>
              <a:rPr lang="ja-JP" altLang="en-US" dirty="0"/>
              <a:t>～幕藩　まとめ</a:t>
            </a:r>
            <a:endParaRPr kumimoji="1" lang="ja-JP" altLang="en-US" dirty="0"/>
          </a:p>
        </p:txBody>
      </p:sp>
      <p:sp>
        <p:nvSpPr>
          <p:cNvPr id="3" name="コンテンツ プレースホルダー 2">
            <a:extLst>
              <a:ext uri="{FF2B5EF4-FFF2-40B4-BE49-F238E27FC236}">
                <a16:creationId xmlns:a16="http://schemas.microsoft.com/office/drawing/2014/main" id="{C93DEB7F-23ED-5299-7E2E-35D316FBB584}"/>
              </a:ext>
            </a:extLst>
          </p:cNvPr>
          <p:cNvSpPr>
            <a:spLocks noGrp="1"/>
          </p:cNvSpPr>
          <p:nvPr>
            <p:ph idx="1"/>
          </p:nvPr>
        </p:nvSpPr>
        <p:spPr/>
        <p:txBody>
          <a:bodyPr/>
          <a:lstStyle/>
          <a:p>
            <a:r>
              <a:rPr kumimoji="1" lang="ja-JP" altLang="en-US" dirty="0"/>
              <a:t>武家の法と庶民の法の違い</a:t>
            </a:r>
            <a:endParaRPr kumimoji="1" lang="en-US" altLang="ja-JP" dirty="0"/>
          </a:p>
          <a:p>
            <a:r>
              <a:rPr kumimoji="1" lang="ja-JP" altLang="en-US" dirty="0"/>
              <a:t>所領を守るため、妻問婚から嫁入婚へ</a:t>
            </a:r>
            <a:endParaRPr kumimoji="1" lang="en-US" altLang="ja-JP" dirty="0"/>
          </a:p>
          <a:p>
            <a:r>
              <a:rPr kumimoji="1" lang="ja-JP" altLang="en-US" dirty="0"/>
              <a:t>武家の一夫多妻制は変わらず、江戸時代の庶民は一夫一妻で重婚禁止</a:t>
            </a:r>
            <a:endParaRPr kumimoji="1" lang="en-US" altLang="ja-JP" dirty="0"/>
          </a:p>
          <a:p>
            <a:r>
              <a:rPr lang="ja-JP" altLang="en-US" dirty="0"/>
              <a:t>協議</a:t>
            </a:r>
            <a:r>
              <a:rPr kumimoji="1" lang="ja-JP" altLang="en-US" dirty="0"/>
              <a:t>離婚は自由、武家は夫婦別産の傾向、妻の生計に配慮</a:t>
            </a:r>
            <a:endParaRPr kumimoji="1" lang="en-US" altLang="ja-JP" dirty="0"/>
          </a:p>
          <a:p>
            <a:r>
              <a:rPr lang="ja-JP" altLang="en-US" dirty="0"/>
              <a:t>幕末には、妾が下層階級へも広がる</a:t>
            </a:r>
            <a:endParaRPr kumimoji="1" lang="ja-JP" altLang="en-US" dirty="0"/>
          </a:p>
          <a:p>
            <a:endParaRPr kumimoji="1" lang="en-US" altLang="ja-JP" dirty="0"/>
          </a:p>
        </p:txBody>
      </p:sp>
    </p:spTree>
    <p:extLst>
      <p:ext uri="{BB962C8B-B14F-4D97-AF65-F5344CB8AC3E}">
        <p14:creationId xmlns:p14="http://schemas.microsoft.com/office/powerpoint/2010/main" val="2243579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98620D-E451-051C-14CA-D1E6BBC03EAE}"/>
              </a:ext>
            </a:extLst>
          </p:cNvPr>
          <p:cNvSpPr>
            <a:spLocks noGrp="1"/>
          </p:cNvSpPr>
          <p:nvPr>
            <p:ph type="title"/>
          </p:nvPr>
        </p:nvSpPr>
        <p:spPr/>
        <p:txBody>
          <a:bodyPr>
            <a:normAutofit/>
          </a:bodyPr>
          <a:lstStyle/>
          <a:p>
            <a:r>
              <a:rPr kumimoji="1" lang="ja-JP" altLang="en-US" dirty="0"/>
              <a:t>ウビチニ・スビチニ　結婚の創始</a:t>
            </a:r>
          </a:p>
        </p:txBody>
      </p:sp>
      <p:sp>
        <p:nvSpPr>
          <p:cNvPr id="3" name="コンテンツ プレースホルダー 2">
            <a:extLst>
              <a:ext uri="{FF2B5EF4-FFF2-40B4-BE49-F238E27FC236}">
                <a16:creationId xmlns:a16="http://schemas.microsoft.com/office/drawing/2014/main" id="{016ADCB0-2C28-FE68-8551-34D7A33B211C}"/>
              </a:ext>
            </a:extLst>
          </p:cNvPr>
          <p:cNvSpPr>
            <a:spLocks noGrp="1"/>
          </p:cNvSpPr>
          <p:nvPr>
            <p:ph idx="1"/>
          </p:nvPr>
        </p:nvSpPr>
        <p:spPr>
          <a:xfrm>
            <a:off x="292100" y="1825624"/>
            <a:ext cx="11518900" cy="4791075"/>
          </a:xfrm>
        </p:spPr>
        <p:txBody>
          <a:bodyPr>
            <a:normAutofit/>
          </a:bodyPr>
          <a:lstStyle/>
          <a:p>
            <a:r>
              <a:rPr kumimoji="1" lang="ja-JP" altLang="en-US" dirty="0"/>
              <a:t>ウビチニ・スビチニ　結婚の創始</a:t>
            </a:r>
            <a:endParaRPr kumimoji="1" lang="en-US" altLang="ja-JP" dirty="0"/>
          </a:p>
          <a:p>
            <a:r>
              <a:rPr kumimoji="1" lang="ja-JP" altLang="en-US" dirty="0"/>
              <a:t>３月３日の雛祭　三々九度の神酒の起源</a:t>
            </a:r>
          </a:p>
          <a:p>
            <a:r>
              <a:rPr kumimoji="1" lang="ja-JP" altLang="en-US" dirty="0"/>
              <a:t>福井県越前市荒谷町の日野神社</a:t>
            </a:r>
          </a:p>
          <a:p>
            <a:r>
              <a:rPr kumimoji="1" lang="ja-JP" altLang="en-US" dirty="0"/>
              <a:t>御祭神：百日諾命（モモヒナギノミコト）</a:t>
            </a:r>
            <a:endParaRPr kumimoji="1" lang="en-US" altLang="ja-JP" dirty="0"/>
          </a:p>
          <a:p>
            <a:r>
              <a:rPr lang="ja-JP" altLang="en-US" dirty="0"/>
              <a:t>　　　　</a:t>
            </a:r>
            <a:r>
              <a:rPr kumimoji="1" lang="ja-JP" altLang="en-US" dirty="0"/>
              <a:t>百日册命（モモヒナミノミコト）</a:t>
            </a:r>
          </a:p>
          <a:p>
            <a:r>
              <a:rPr kumimoji="1" lang="ja-JP" altLang="en-US" dirty="0"/>
              <a:t>「やよひみか　みきつくりそめ　たてまつる　ももとにくめる　みきにつき　うつりすすむる　めかみまづ　のみてすすむる　のちをかみ　のみてましわる　とこのみき」（ホツマツタヱ２アヤ）</a:t>
            </a:r>
          </a:p>
          <a:p>
            <a:endParaRPr kumimoji="1" lang="ja-JP" altLang="en-US" dirty="0"/>
          </a:p>
        </p:txBody>
      </p:sp>
      <p:pic>
        <p:nvPicPr>
          <p:cNvPr id="5" name="図 4">
            <a:extLst>
              <a:ext uri="{FF2B5EF4-FFF2-40B4-BE49-F238E27FC236}">
                <a16:creationId xmlns:a16="http://schemas.microsoft.com/office/drawing/2014/main" id="{E8F19637-B493-5B6A-6C20-864AC88B2E3D}"/>
              </a:ext>
            </a:extLst>
          </p:cNvPr>
          <p:cNvPicPr>
            <a:picLocks noChangeAspect="1"/>
          </p:cNvPicPr>
          <p:nvPr/>
        </p:nvPicPr>
        <p:blipFill rotWithShape="1">
          <a:blip r:embed="rId2"/>
          <a:srcRect l="19926" t="24652" r="14593" b="20371"/>
          <a:stretch/>
        </p:blipFill>
        <p:spPr>
          <a:xfrm>
            <a:off x="7870039" y="1446212"/>
            <a:ext cx="4131461" cy="2774949"/>
          </a:xfrm>
          <a:prstGeom prst="rect">
            <a:avLst/>
          </a:prstGeom>
        </p:spPr>
      </p:pic>
    </p:spTree>
    <p:extLst>
      <p:ext uri="{BB962C8B-B14F-4D97-AF65-F5344CB8AC3E}">
        <p14:creationId xmlns:p14="http://schemas.microsoft.com/office/powerpoint/2010/main" val="41544624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74EADF-5EF8-8329-052D-1FADA88E96CC}"/>
              </a:ext>
            </a:extLst>
          </p:cNvPr>
          <p:cNvSpPr>
            <a:spLocks noGrp="1"/>
          </p:cNvSpPr>
          <p:nvPr>
            <p:ph type="title"/>
          </p:nvPr>
        </p:nvSpPr>
        <p:spPr/>
        <p:txBody>
          <a:bodyPr/>
          <a:lstStyle/>
          <a:p>
            <a:r>
              <a:rPr kumimoji="1" lang="ja-JP" altLang="en-US" dirty="0"/>
              <a:t>６　明治</a:t>
            </a:r>
          </a:p>
        </p:txBody>
      </p:sp>
      <p:sp>
        <p:nvSpPr>
          <p:cNvPr id="3" name="コンテンツ プレースホルダー 2">
            <a:extLst>
              <a:ext uri="{FF2B5EF4-FFF2-40B4-BE49-F238E27FC236}">
                <a16:creationId xmlns:a16="http://schemas.microsoft.com/office/drawing/2014/main" id="{B79A65EC-75FF-9350-9A06-013DC0894BAE}"/>
              </a:ext>
            </a:extLst>
          </p:cNvPr>
          <p:cNvSpPr>
            <a:spLocks noGrp="1"/>
          </p:cNvSpPr>
          <p:nvPr>
            <p:ph idx="1"/>
          </p:nvPr>
        </p:nvSpPr>
        <p:spPr/>
        <p:txBody>
          <a:bodyPr>
            <a:normAutofit/>
          </a:bodyPr>
          <a:lstStyle/>
          <a:p>
            <a:r>
              <a:rPr kumimoji="1" lang="ja-JP" altLang="en-US" dirty="0"/>
              <a:t>明治４年戸籍法　戸を単位として人民を把握する</a:t>
            </a:r>
          </a:p>
          <a:p>
            <a:r>
              <a:rPr kumimoji="1" lang="ja-JP" altLang="en-US" dirty="0"/>
              <a:t>苗字・氏の制度　</a:t>
            </a:r>
            <a:endParaRPr kumimoji="1" lang="en-US" altLang="ja-JP" dirty="0"/>
          </a:p>
          <a:p>
            <a:r>
              <a:rPr kumimoji="1" lang="ja-JP" altLang="en-US" dirty="0"/>
              <a:t>一夫一婦の確立。</a:t>
            </a:r>
            <a:endParaRPr kumimoji="1" lang="en-US" altLang="ja-JP" dirty="0"/>
          </a:p>
          <a:p>
            <a:r>
              <a:rPr lang="ja-JP" altLang="en-US" dirty="0"/>
              <a:t>明治民法成立</a:t>
            </a:r>
            <a:endParaRPr kumimoji="1" lang="ja-JP" altLang="en-US" dirty="0"/>
          </a:p>
        </p:txBody>
      </p:sp>
    </p:spTree>
    <p:extLst>
      <p:ext uri="{BB962C8B-B14F-4D97-AF65-F5344CB8AC3E}">
        <p14:creationId xmlns:p14="http://schemas.microsoft.com/office/powerpoint/2010/main" val="3925175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35A63E-3EE9-6631-90EB-5F4F83ED2E07}"/>
              </a:ext>
            </a:extLst>
          </p:cNvPr>
          <p:cNvSpPr>
            <a:spLocks noGrp="1"/>
          </p:cNvSpPr>
          <p:nvPr>
            <p:ph type="title"/>
          </p:nvPr>
        </p:nvSpPr>
        <p:spPr/>
        <p:txBody>
          <a:bodyPr/>
          <a:lstStyle/>
          <a:p>
            <a:r>
              <a:rPr kumimoji="1" lang="ja-JP" altLang="en-US" dirty="0"/>
              <a:t>明治４年戸籍法　</a:t>
            </a:r>
          </a:p>
        </p:txBody>
      </p:sp>
      <p:sp>
        <p:nvSpPr>
          <p:cNvPr id="3" name="コンテンツ プレースホルダー 2">
            <a:extLst>
              <a:ext uri="{FF2B5EF4-FFF2-40B4-BE49-F238E27FC236}">
                <a16:creationId xmlns:a16="http://schemas.microsoft.com/office/drawing/2014/main" id="{9EDA3ACE-66E3-40D9-5CEF-4B0BE5881975}"/>
              </a:ext>
            </a:extLst>
          </p:cNvPr>
          <p:cNvSpPr>
            <a:spLocks noGrp="1"/>
          </p:cNvSpPr>
          <p:nvPr>
            <p:ph idx="1"/>
          </p:nvPr>
        </p:nvSpPr>
        <p:spPr/>
        <p:txBody>
          <a:bodyPr/>
          <a:lstStyle/>
          <a:p>
            <a:r>
              <a:rPr kumimoji="1" lang="ja-JP" altLang="en-US" dirty="0"/>
              <a:t>戸を単位として人民を把握する</a:t>
            </a:r>
          </a:p>
          <a:p>
            <a:r>
              <a:rPr kumimoji="1" lang="ja-JP" altLang="en-US" dirty="0"/>
              <a:t>「全国人民の保護は大政の本務なること素より云ふを待たす然るに其保護すへき人民を詳にせす何を以て其保護すへきことを施すを得んや是れ政府戸籍を詳にせさるへからさる儀なり」</a:t>
            </a:r>
          </a:p>
          <a:p>
            <a:endParaRPr kumimoji="1" lang="ja-JP" altLang="en-US" dirty="0"/>
          </a:p>
        </p:txBody>
      </p:sp>
    </p:spTree>
    <p:extLst>
      <p:ext uri="{BB962C8B-B14F-4D97-AF65-F5344CB8AC3E}">
        <p14:creationId xmlns:p14="http://schemas.microsoft.com/office/powerpoint/2010/main" val="32468564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0E7CEA-98F0-B196-86F2-256F7E54505E}"/>
              </a:ext>
            </a:extLst>
          </p:cNvPr>
          <p:cNvSpPr>
            <a:spLocks noGrp="1"/>
          </p:cNvSpPr>
          <p:nvPr>
            <p:ph type="title"/>
          </p:nvPr>
        </p:nvSpPr>
        <p:spPr/>
        <p:txBody>
          <a:bodyPr/>
          <a:lstStyle/>
          <a:p>
            <a:r>
              <a:rPr kumimoji="1" lang="ja-JP" altLang="en-US" dirty="0"/>
              <a:t>苗字・氏の制度　</a:t>
            </a:r>
          </a:p>
        </p:txBody>
      </p:sp>
      <p:sp>
        <p:nvSpPr>
          <p:cNvPr id="3" name="コンテンツ プレースホルダー 2">
            <a:extLst>
              <a:ext uri="{FF2B5EF4-FFF2-40B4-BE49-F238E27FC236}">
                <a16:creationId xmlns:a16="http://schemas.microsoft.com/office/drawing/2014/main" id="{4331FE7E-A1C7-C18E-934A-0F7AC8459DAC}"/>
              </a:ext>
            </a:extLst>
          </p:cNvPr>
          <p:cNvSpPr>
            <a:spLocks noGrp="1"/>
          </p:cNvSpPr>
          <p:nvPr>
            <p:ph idx="1"/>
          </p:nvPr>
        </p:nvSpPr>
        <p:spPr/>
        <p:txBody>
          <a:bodyPr/>
          <a:lstStyle/>
          <a:p>
            <a:r>
              <a:rPr kumimoji="1" lang="ja-JP" altLang="en-US" dirty="0"/>
              <a:t>明治３年平民に氏を許可。</a:t>
            </a:r>
            <a:endParaRPr kumimoji="1" lang="en-US" altLang="ja-JP" dirty="0"/>
          </a:p>
          <a:p>
            <a:r>
              <a:rPr kumimoji="1" lang="ja-JP" altLang="en-US" dirty="0"/>
              <a:t>明治５年苗字・屋号は原則として改称不可とする</a:t>
            </a:r>
            <a:endParaRPr kumimoji="1" lang="en-US" altLang="ja-JP" dirty="0"/>
          </a:p>
          <a:p>
            <a:r>
              <a:rPr kumimoji="1" lang="ja-JP" altLang="en-US" dirty="0"/>
              <a:t>明治８年苗字の使用を義務とし、不明の場合は新たに設けることを規定。</a:t>
            </a:r>
            <a:endParaRPr kumimoji="1" lang="en-US" altLang="ja-JP" dirty="0"/>
          </a:p>
          <a:p>
            <a:r>
              <a:rPr kumimoji="1" lang="ja-JP" altLang="en-US" dirty="0"/>
              <a:t>明治９年妻の苗字は別とする「婦人人に嫁するも仍ほ所生の氏を用ゆ可き事」</a:t>
            </a:r>
          </a:p>
          <a:p>
            <a:endParaRPr kumimoji="1" lang="ja-JP" altLang="en-US" dirty="0"/>
          </a:p>
        </p:txBody>
      </p:sp>
    </p:spTree>
    <p:extLst>
      <p:ext uri="{BB962C8B-B14F-4D97-AF65-F5344CB8AC3E}">
        <p14:creationId xmlns:p14="http://schemas.microsoft.com/office/powerpoint/2010/main" val="24177142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204F70-8B11-CA0B-DC4B-BE5447E7D777}"/>
              </a:ext>
            </a:extLst>
          </p:cNvPr>
          <p:cNvSpPr>
            <a:spLocks noGrp="1"/>
          </p:cNvSpPr>
          <p:nvPr>
            <p:ph type="title"/>
          </p:nvPr>
        </p:nvSpPr>
        <p:spPr/>
        <p:txBody>
          <a:bodyPr/>
          <a:lstStyle/>
          <a:p>
            <a:r>
              <a:rPr kumimoji="1" lang="ja-JP" altLang="en-US" dirty="0"/>
              <a:t>一夫一婦の確立（妾の廃止）</a:t>
            </a:r>
          </a:p>
        </p:txBody>
      </p:sp>
      <p:sp>
        <p:nvSpPr>
          <p:cNvPr id="3" name="コンテンツ プレースホルダー 2">
            <a:extLst>
              <a:ext uri="{FF2B5EF4-FFF2-40B4-BE49-F238E27FC236}">
                <a16:creationId xmlns:a16="http://schemas.microsoft.com/office/drawing/2014/main" id="{C9643551-6FFA-102C-1AFB-EB7257EADF1E}"/>
              </a:ext>
            </a:extLst>
          </p:cNvPr>
          <p:cNvSpPr>
            <a:spLocks noGrp="1"/>
          </p:cNvSpPr>
          <p:nvPr>
            <p:ph idx="1"/>
          </p:nvPr>
        </p:nvSpPr>
        <p:spPr/>
        <p:txBody>
          <a:bodyPr/>
          <a:lstStyle/>
          <a:p>
            <a:r>
              <a:rPr kumimoji="1" lang="ja-JP" altLang="en-US" dirty="0"/>
              <a:t>明治３年新律綱領は妾は妻とともに夫に対する２等親として位置づける。</a:t>
            </a:r>
            <a:endParaRPr kumimoji="1" lang="en-US" altLang="ja-JP" dirty="0"/>
          </a:p>
          <a:p>
            <a:r>
              <a:rPr kumimoji="1" lang="ja-JP" altLang="en-US" dirty="0"/>
              <a:t>明治４年華族から平民に至るまで相互の婚姻を許す。</a:t>
            </a:r>
          </a:p>
          <a:p>
            <a:r>
              <a:rPr kumimoji="1" lang="ja-JP" altLang="en-US" dirty="0"/>
              <a:t>明治１３年旧刑法は妾条項を排除し、妾に姦通罪を科すこともなくなった。</a:t>
            </a:r>
            <a:endParaRPr kumimoji="1" lang="en-US" altLang="ja-JP" dirty="0"/>
          </a:p>
          <a:p>
            <a:r>
              <a:rPr kumimoji="1" lang="ja-JP" altLang="en-US" dirty="0"/>
              <a:t>離婚は、明治６年５月１５日太政官布告で妻からの請求が認められ、夫側からの離婚請求よりも多かった。夫側からの追出的離婚請求は退けられる事が多く、夫の不貞は妻側からの離婚事由と認められた。</a:t>
            </a:r>
          </a:p>
          <a:p>
            <a:endParaRPr kumimoji="1" lang="ja-JP" altLang="en-US" dirty="0"/>
          </a:p>
        </p:txBody>
      </p:sp>
    </p:spTree>
    <p:extLst>
      <p:ext uri="{BB962C8B-B14F-4D97-AF65-F5344CB8AC3E}">
        <p14:creationId xmlns:p14="http://schemas.microsoft.com/office/powerpoint/2010/main" val="14447251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5C8060-0F9E-BEB1-15B7-D3DE22D053EC}"/>
              </a:ext>
            </a:extLst>
          </p:cNvPr>
          <p:cNvSpPr>
            <a:spLocks noGrp="1"/>
          </p:cNvSpPr>
          <p:nvPr>
            <p:ph type="title"/>
          </p:nvPr>
        </p:nvSpPr>
        <p:spPr/>
        <p:txBody>
          <a:bodyPr/>
          <a:lstStyle/>
          <a:p>
            <a:r>
              <a:rPr lang="ja-JP" altLang="en-US" dirty="0"/>
              <a:t>民法典</a:t>
            </a:r>
            <a:r>
              <a:rPr kumimoji="1" lang="ja-JP" altLang="en-US" dirty="0"/>
              <a:t>成立</a:t>
            </a:r>
          </a:p>
        </p:txBody>
      </p:sp>
      <p:sp>
        <p:nvSpPr>
          <p:cNvPr id="3" name="コンテンツ プレースホルダー 2">
            <a:extLst>
              <a:ext uri="{FF2B5EF4-FFF2-40B4-BE49-F238E27FC236}">
                <a16:creationId xmlns:a16="http://schemas.microsoft.com/office/drawing/2014/main" id="{957F24F1-9FBB-5E37-54AD-FA9B4E5A5BDC}"/>
              </a:ext>
            </a:extLst>
          </p:cNvPr>
          <p:cNvSpPr>
            <a:spLocks noGrp="1"/>
          </p:cNvSpPr>
          <p:nvPr>
            <p:ph idx="1"/>
          </p:nvPr>
        </p:nvSpPr>
        <p:spPr>
          <a:xfrm>
            <a:off x="838200" y="1574800"/>
            <a:ext cx="10515600" cy="5041899"/>
          </a:xfrm>
        </p:spPr>
        <p:txBody>
          <a:bodyPr>
            <a:normAutofit fontScale="92500" lnSpcReduction="10000"/>
          </a:bodyPr>
          <a:lstStyle/>
          <a:p>
            <a:r>
              <a:rPr kumimoji="1" lang="ja-JP" altLang="en-US" dirty="0"/>
              <a:t>明治３１年（</a:t>
            </a:r>
            <a:r>
              <a:rPr kumimoji="1" lang="en-US" altLang="ja-JP" dirty="0"/>
              <a:t>1898</a:t>
            </a:r>
            <a:r>
              <a:rPr kumimoji="1" lang="ja-JP" altLang="en-US" dirty="0"/>
              <a:t>）民法成立。家族法は旧民法の根本的改修は意図せず、従来の制度慣習を保護しながら変化に対応できるようにする基本方針。戸主制度は、人民がなお「家族的生活」をしているという理由で規定。戸主と家族は氏を同じくし、同一の戸籍に記載。戸主は、家族について居所指定権、婚姻などの身分行為同意権を有する。これらに服さない家族への制裁は、戸主が家族の扶養義務を免れ、離籍できるにとどまる。婚姻は法律婚主義。離婚は、裁判離婚のほかに協議離婚制度を設けた。妻の無能力を規定した。夫は妻の財産管理権と収益権を有し、妻が雇用契約や重要な財産処分を行うには夫の同意が必要とした。</a:t>
            </a:r>
            <a:endParaRPr kumimoji="1" lang="en-US" altLang="ja-JP" dirty="0"/>
          </a:p>
          <a:p>
            <a:r>
              <a:rPr kumimoji="1" lang="ja-JP" altLang="en-US" dirty="0"/>
              <a:t>明治３１年戸籍法は、民法が戸主の権限を身分行為届出権から同意権に改めたのに対応して、身分行為の届出を本人がなすことにし、身分関係の届出や報告は「身分登記簿」に記載され、戸籍簿に書き写す制度であった。</a:t>
            </a:r>
          </a:p>
          <a:p>
            <a:endParaRPr kumimoji="1" lang="ja-JP" altLang="en-US" dirty="0"/>
          </a:p>
          <a:p>
            <a:endParaRPr kumimoji="1" lang="ja-JP" altLang="en-US" dirty="0"/>
          </a:p>
        </p:txBody>
      </p:sp>
    </p:spTree>
    <p:extLst>
      <p:ext uri="{BB962C8B-B14F-4D97-AF65-F5344CB8AC3E}">
        <p14:creationId xmlns:p14="http://schemas.microsoft.com/office/powerpoint/2010/main" val="33441842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FB32D3-12FB-F996-55F3-008840EC3116}"/>
              </a:ext>
            </a:extLst>
          </p:cNvPr>
          <p:cNvSpPr>
            <a:spLocks noGrp="1"/>
          </p:cNvSpPr>
          <p:nvPr>
            <p:ph type="title"/>
          </p:nvPr>
        </p:nvSpPr>
        <p:spPr/>
        <p:txBody>
          <a:bodyPr/>
          <a:lstStyle/>
          <a:p>
            <a:r>
              <a:rPr kumimoji="1" lang="ja-JP" altLang="en-US" dirty="0"/>
              <a:t>７　現代</a:t>
            </a:r>
          </a:p>
        </p:txBody>
      </p:sp>
      <p:sp>
        <p:nvSpPr>
          <p:cNvPr id="3" name="コンテンツ プレースホルダー 2">
            <a:extLst>
              <a:ext uri="{FF2B5EF4-FFF2-40B4-BE49-F238E27FC236}">
                <a16:creationId xmlns:a16="http://schemas.microsoft.com/office/drawing/2014/main" id="{41931565-0EFA-1149-1E42-85E2E793C2FA}"/>
              </a:ext>
            </a:extLst>
          </p:cNvPr>
          <p:cNvSpPr>
            <a:spLocks noGrp="1"/>
          </p:cNvSpPr>
          <p:nvPr>
            <p:ph idx="1"/>
          </p:nvPr>
        </p:nvSpPr>
        <p:spPr/>
        <p:txBody>
          <a:bodyPr/>
          <a:lstStyle/>
          <a:p>
            <a:r>
              <a:rPr kumimoji="1" lang="ja-JP" altLang="en-US" dirty="0"/>
              <a:t>昭和２２年１２月、民法改正。妻の無能力に関する規定が廃止、戸主や家制度が廃止。明治民法以来の夫婦同氏制（妻は夫の家に入るのが原則）は維持しつつ、いずれかの氏を選択できる。家督相続の廃止。妻の配偶者相続権。</a:t>
            </a:r>
          </a:p>
          <a:p>
            <a:r>
              <a:rPr kumimoji="1" lang="ja-JP" altLang="en-US" dirty="0"/>
              <a:t>昭和２２年、戸籍法の改正。夫婦は婚姻とともに新たな戸籍を作る、一戸籍一夫婦の原則。三代戸籍を禁止。家事審判法・裁判所法改正により、家事審判所→家庭裁判所。</a:t>
            </a:r>
          </a:p>
          <a:p>
            <a:endParaRPr kumimoji="1" lang="ja-JP" altLang="en-US" dirty="0"/>
          </a:p>
        </p:txBody>
      </p:sp>
    </p:spTree>
    <p:extLst>
      <p:ext uri="{BB962C8B-B14F-4D97-AF65-F5344CB8AC3E}">
        <p14:creationId xmlns:p14="http://schemas.microsoft.com/office/powerpoint/2010/main" val="4152301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3516A7-4658-94E9-6EBC-A308EC21158F}"/>
              </a:ext>
            </a:extLst>
          </p:cNvPr>
          <p:cNvSpPr>
            <a:spLocks noGrp="1"/>
          </p:cNvSpPr>
          <p:nvPr>
            <p:ph type="title"/>
          </p:nvPr>
        </p:nvSpPr>
        <p:spPr/>
        <p:txBody>
          <a:bodyPr>
            <a:normAutofit/>
          </a:bodyPr>
          <a:lstStyle/>
          <a:p>
            <a:r>
              <a:rPr kumimoji="1" lang="ja-JP" altLang="en-US" sz="4000" dirty="0"/>
              <a:t>「同性婚」に関する令和</a:t>
            </a:r>
            <a:r>
              <a:rPr kumimoji="1" lang="en-US" altLang="ja-JP" sz="4000" dirty="0"/>
              <a:t>5</a:t>
            </a:r>
            <a:r>
              <a:rPr kumimoji="1" lang="ja-JP" altLang="en-US" sz="4000" dirty="0"/>
              <a:t>年</a:t>
            </a:r>
            <a:r>
              <a:rPr kumimoji="1" lang="en-US" altLang="ja-JP" sz="4000" dirty="0"/>
              <a:t>5</a:t>
            </a:r>
            <a:r>
              <a:rPr kumimoji="1" lang="ja-JP" altLang="en-US" sz="4000" dirty="0"/>
              <a:t>月</a:t>
            </a:r>
            <a:r>
              <a:rPr kumimoji="1" lang="en-US" altLang="ja-JP" sz="4000" dirty="0"/>
              <a:t>30</a:t>
            </a:r>
            <a:r>
              <a:rPr kumimoji="1" lang="ja-JP" altLang="en-US" sz="4000" dirty="0"/>
              <a:t>日の名古屋地裁判決</a:t>
            </a:r>
          </a:p>
        </p:txBody>
      </p:sp>
      <p:sp>
        <p:nvSpPr>
          <p:cNvPr id="3" name="コンテンツ プレースホルダー 2">
            <a:extLst>
              <a:ext uri="{FF2B5EF4-FFF2-40B4-BE49-F238E27FC236}">
                <a16:creationId xmlns:a16="http://schemas.microsoft.com/office/drawing/2014/main" id="{1A5CEFBC-6E39-027A-0087-6DF12CD85CA3}"/>
              </a:ext>
            </a:extLst>
          </p:cNvPr>
          <p:cNvSpPr>
            <a:spLocks noGrp="1"/>
          </p:cNvSpPr>
          <p:nvPr>
            <p:ph idx="1"/>
          </p:nvPr>
        </p:nvSpPr>
        <p:spPr>
          <a:xfrm>
            <a:off x="419100" y="1825624"/>
            <a:ext cx="11455400" cy="4918075"/>
          </a:xfrm>
        </p:spPr>
        <p:txBody>
          <a:bodyPr>
            <a:normAutofit/>
          </a:bodyPr>
          <a:lstStyle/>
          <a:p>
            <a:r>
              <a:rPr kumimoji="1" lang="ja-JP" altLang="en-US" dirty="0"/>
              <a:t>名古屋地裁判決は、「婚姻」の成り立ちから歴史的に説明しています。</a:t>
            </a:r>
          </a:p>
          <a:p>
            <a:r>
              <a:rPr kumimoji="1" lang="ja-JP" altLang="en-US" dirty="0"/>
              <a:t>「判決要旨」によれば、婚姻には、</a:t>
            </a:r>
          </a:p>
          <a:p>
            <a:r>
              <a:rPr kumimoji="1" lang="ja-JP" altLang="en-US" dirty="0"/>
              <a:t>（１）男女結合関係を承認し、種の保存を図る</a:t>
            </a:r>
          </a:p>
          <a:p>
            <a:r>
              <a:rPr kumimoji="1" lang="ja-JP" altLang="en-US" dirty="0"/>
              <a:t>（２）男女の生活共同体として家族の中核を形成する</a:t>
            </a:r>
          </a:p>
          <a:p>
            <a:r>
              <a:rPr kumimoji="1" lang="ja-JP" altLang="en-US" dirty="0"/>
              <a:t>（３）親子関係、親族関係など様々な関係を構築する</a:t>
            </a:r>
            <a:endParaRPr kumimoji="1" lang="en-US" altLang="ja-JP" dirty="0"/>
          </a:p>
          <a:p>
            <a:endParaRPr kumimoji="1" lang="ja-JP" altLang="en-US" dirty="0"/>
          </a:p>
          <a:p>
            <a:r>
              <a:rPr kumimoji="1" lang="ja-JP" altLang="en-US" dirty="0"/>
              <a:t>「</a:t>
            </a:r>
            <a:r>
              <a:rPr kumimoji="1" lang="en-US" altLang="ja-JP" dirty="0"/>
              <a:t>…</a:t>
            </a:r>
            <a:r>
              <a:rPr kumimoji="1" lang="ja-JP" altLang="en-US" dirty="0"/>
              <a:t>以上からすれば、社会情勢が変化していることを考慮したとしても、憲法が一義的に、同性間に対して現行の法律婚制度を及ぼすことを要請するに至ったとは解し難いといわざるを得ない。したがって、憲法</a:t>
            </a:r>
            <a:r>
              <a:rPr kumimoji="1" lang="en-US" altLang="ja-JP" dirty="0"/>
              <a:t>24</a:t>
            </a:r>
            <a:r>
              <a:rPr kumimoji="1" lang="ja-JP" altLang="en-US" dirty="0"/>
              <a:t>条</a:t>
            </a:r>
            <a:r>
              <a:rPr kumimoji="1" lang="en-US" altLang="ja-JP" dirty="0"/>
              <a:t>1</a:t>
            </a:r>
            <a:r>
              <a:rPr kumimoji="1" lang="ja-JP" altLang="en-US" dirty="0"/>
              <a:t>項に違反するとはいえない。」</a:t>
            </a:r>
          </a:p>
        </p:txBody>
      </p:sp>
    </p:spTree>
    <p:extLst>
      <p:ext uri="{BB962C8B-B14F-4D97-AF65-F5344CB8AC3E}">
        <p14:creationId xmlns:p14="http://schemas.microsoft.com/office/powerpoint/2010/main" val="728707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67688C6-E8E2-0014-1E17-460026923BC8}"/>
              </a:ext>
            </a:extLst>
          </p:cNvPr>
          <p:cNvSpPr>
            <a:spLocks noGrp="1"/>
          </p:cNvSpPr>
          <p:nvPr>
            <p:ph idx="1"/>
          </p:nvPr>
        </p:nvSpPr>
        <p:spPr>
          <a:xfrm>
            <a:off x="127000" y="0"/>
            <a:ext cx="11976100" cy="6730999"/>
          </a:xfrm>
        </p:spPr>
        <p:txBody>
          <a:bodyPr>
            <a:noAutofit/>
          </a:bodyPr>
          <a:lstStyle/>
          <a:p>
            <a:r>
              <a:rPr kumimoji="1" lang="ja-JP" altLang="en-US" sz="2000" dirty="0"/>
              <a:t>「同性婚」に関する令和</a:t>
            </a:r>
            <a:r>
              <a:rPr kumimoji="1" lang="en-US" altLang="ja-JP" sz="2000" dirty="0"/>
              <a:t>5</a:t>
            </a:r>
            <a:r>
              <a:rPr kumimoji="1" lang="ja-JP" altLang="en-US" sz="2000" dirty="0"/>
              <a:t>年</a:t>
            </a:r>
            <a:r>
              <a:rPr kumimoji="1" lang="en-US" altLang="ja-JP" sz="2000" dirty="0"/>
              <a:t>5</a:t>
            </a:r>
            <a:r>
              <a:rPr kumimoji="1" lang="ja-JP" altLang="en-US" sz="2000" dirty="0"/>
              <a:t>月</a:t>
            </a:r>
            <a:r>
              <a:rPr kumimoji="1" lang="en-US" altLang="ja-JP" sz="2000" dirty="0"/>
              <a:t>30</a:t>
            </a:r>
            <a:r>
              <a:rPr kumimoji="1" lang="ja-JP" altLang="en-US" sz="2000" dirty="0"/>
              <a:t>日の名古屋地裁判決「判決要旨」より</a:t>
            </a:r>
          </a:p>
          <a:p>
            <a:r>
              <a:rPr kumimoji="1" lang="ja-JP" altLang="en-US" sz="2000" dirty="0"/>
              <a:t>「人類は、男女の結合関係を営み、種の保存を図ってきたところ、婚姻制度は、この関係を規範によって統制するために生まれたものであり、伝統的には、正当な男女の結合関係を承認するために存在するものと捉えられてきた。」</a:t>
            </a:r>
          </a:p>
          <a:p>
            <a:r>
              <a:rPr kumimoji="1" lang="ja-JP" altLang="en-US" sz="2000" dirty="0"/>
              <a:t>「我が国では、明治民法において、婚姻とは終生の共同生活を目的とする一男一女の法律的結合関係をいうもので、同性間の婚姻は当然に無効であるとされて（いた）。」</a:t>
            </a:r>
          </a:p>
          <a:p>
            <a:r>
              <a:rPr kumimoji="1" lang="ja-JP" altLang="en-US" sz="2000" dirty="0"/>
              <a:t>「伝統的には、婚姻制度は、正当な男女の結合関係を承認するものとして存在し、男女の生活共同体として、その間に生まれた子の保護・育成、分業的生活共同体の維持を通じ、家族の中核を形成するものであると捉えられてきたものであり、近年における調査結果によっても、依然として子を産み育てることに婚姻の意義を見出す者が少なくなく、婚姻制度と自然生殖の可能性が完全に切り離されたと見るのは困難である。」</a:t>
            </a:r>
          </a:p>
          <a:p>
            <a:r>
              <a:rPr kumimoji="1" lang="ja-JP" altLang="en-US" sz="2000" dirty="0"/>
              <a:t>「現行の法律婚制度の規律内容を見ると、同居、協力及び扶助の義務等といった基本的に当事者間で完結する権利義務関係を発生させるもののみならず、嫡出推定の規定や、これ以外にも養子制度を含む親子関係の規律や親族関係の発生といった第三者の地位に影響を及ぼす事項があり、さらに、様々な社会政策的判断により種々の効果が付与されており、現行の法律婚制度の対象をそのまま拡張することにより、直接影響を受ける第三者が想定されるほか、既存の異性婚を前提に構築された婚姻制度全体についても見直す契機となり得るものであり、広く社会に影響を及ぼすことが避けられない。」</a:t>
            </a:r>
          </a:p>
          <a:p>
            <a:r>
              <a:rPr kumimoji="1" lang="ja-JP" altLang="en-US" sz="1800" dirty="0"/>
              <a:t>「同性カップルに対して、いかなる保護を付与する制度を構築するのが相当かについては、現行の法律婚制度をそのまま開放するのが唯一の方法とは限らず、当該制度とは別の規律を設けることも、立法政策としてはありうるところである。 同性婚を肯定している国においても、パートナーシップ制度等を先行させた上で、後に同性婚制度に移行又は併存させるなど、制定過程は様々であり、現状でも、子に関する制度には異性婚との相違がある例や、宗教的な配慮がなされている例があるなど、一様ではない。」</a:t>
            </a:r>
          </a:p>
          <a:p>
            <a:endParaRPr kumimoji="1" lang="ja-JP" altLang="en-US" sz="2000" dirty="0"/>
          </a:p>
        </p:txBody>
      </p:sp>
    </p:spTree>
    <p:extLst>
      <p:ext uri="{BB962C8B-B14F-4D97-AF65-F5344CB8AC3E}">
        <p14:creationId xmlns:p14="http://schemas.microsoft.com/office/powerpoint/2010/main" val="8189497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E88F26-0406-312D-1A0D-A7F37A4FBB1C}"/>
              </a:ext>
            </a:extLst>
          </p:cNvPr>
          <p:cNvSpPr>
            <a:spLocks noGrp="1"/>
          </p:cNvSpPr>
          <p:nvPr>
            <p:ph type="title"/>
          </p:nvPr>
        </p:nvSpPr>
        <p:spPr/>
        <p:txBody>
          <a:bodyPr/>
          <a:lstStyle/>
          <a:p>
            <a:r>
              <a:rPr kumimoji="1" lang="ja-JP" altLang="en-US" dirty="0"/>
              <a:t>●明治～現代　まとめ</a:t>
            </a:r>
          </a:p>
        </p:txBody>
      </p:sp>
      <p:sp>
        <p:nvSpPr>
          <p:cNvPr id="3" name="コンテンツ プレースホルダー 2">
            <a:extLst>
              <a:ext uri="{FF2B5EF4-FFF2-40B4-BE49-F238E27FC236}">
                <a16:creationId xmlns:a16="http://schemas.microsoft.com/office/drawing/2014/main" id="{0CFFDD6F-3F46-94F2-B9F6-70B53AB6A3C3}"/>
              </a:ext>
            </a:extLst>
          </p:cNvPr>
          <p:cNvSpPr>
            <a:spLocks noGrp="1"/>
          </p:cNvSpPr>
          <p:nvPr>
            <p:ph idx="1"/>
          </p:nvPr>
        </p:nvSpPr>
        <p:spPr/>
        <p:txBody>
          <a:bodyPr/>
          <a:lstStyle/>
          <a:p>
            <a:r>
              <a:rPr kumimoji="1" lang="ja-JP" altLang="en-US" dirty="0"/>
              <a:t>明治になり、近代化を進め、戸ごとに戸籍を把握</a:t>
            </a:r>
            <a:endParaRPr kumimoji="1" lang="en-US" altLang="ja-JP" dirty="0"/>
          </a:p>
          <a:p>
            <a:r>
              <a:rPr lang="ja-JP" altLang="en-US" dirty="0"/>
              <a:t>苗字の義務化、当初は夫婦別姓のち同氏</a:t>
            </a:r>
            <a:endParaRPr lang="en-US" altLang="ja-JP" dirty="0"/>
          </a:p>
          <a:p>
            <a:r>
              <a:rPr kumimoji="1" lang="ja-JP" altLang="en-US" dirty="0"/>
              <a:t>一夫一婦制に（明治１３年妾を廃止）</a:t>
            </a:r>
            <a:endParaRPr kumimoji="1" lang="en-US" altLang="ja-JP" dirty="0"/>
          </a:p>
          <a:p>
            <a:r>
              <a:rPr kumimoji="1" lang="ja-JP" altLang="en-US" dirty="0"/>
              <a:t>戸主が身分行為の同意権、夫は妻の財産管理権を持つ</a:t>
            </a:r>
            <a:endParaRPr kumimoji="1" lang="en-US" altLang="ja-JP" dirty="0"/>
          </a:p>
          <a:p>
            <a:r>
              <a:rPr lang="ja-JP" altLang="en-US" dirty="0"/>
              <a:t>戦後、占領軍の指令により戸主・家制度廃止、一戸籍一夫婦に</a:t>
            </a:r>
            <a:endParaRPr lang="en-US" altLang="ja-JP" dirty="0"/>
          </a:p>
          <a:p>
            <a:pPr marL="0" indent="0">
              <a:buNone/>
            </a:pPr>
            <a:endParaRPr kumimoji="1" lang="en-US" altLang="ja-JP" dirty="0"/>
          </a:p>
          <a:p>
            <a:endParaRPr kumimoji="1" lang="ja-JP" altLang="en-US" dirty="0"/>
          </a:p>
        </p:txBody>
      </p:sp>
    </p:spTree>
    <p:extLst>
      <p:ext uri="{BB962C8B-B14F-4D97-AF65-F5344CB8AC3E}">
        <p14:creationId xmlns:p14="http://schemas.microsoft.com/office/powerpoint/2010/main" val="22049500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C48D0E-502D-1802-3611-7C35240DC2D4}"/>
              </a:ext>
            </a:extLst>
          </p:cNvPr>
          <p:cNvSpPr>
            <a:spLocks noGrp="1"/>
          </p:cNvSpPr>
          <p:nvPr>
            <p:ph type="title"/>
          </p:nvPr>
        </p:nvSpPr>
        <p:spPr>
          <a:xfrm>
            <a:off x="838200" y="365125"/>
            <a:ext cx="10515600" cy="549275"/>
          </a:xfrm>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0A21A6C0-3900-6140-3E88-A78A7869D820}"/>
              </a:ext>
            </a:extLst>
          </p:cNvPr>
          <p:cNvSpPr>
            <a:spLocks noGrp="1"/>
          </p:cNvSpPr>
          <p:nvPr>
            <p:ph idx="1"/>
          </p:nvPr>
        </p:nvSpPr>
        <p:spPr>
          <a:xfrm>
            <a:off x="469900" y="1016000"/>
            <a:ext cx="11341100" cy="5676900"/>
          </a:xfrm>
        </p:spPr>
        <p:txBody>
          <a:bodyPr>
            <a:normAutofit fontScale="92500" lnSpcReduction="20000"/>
          </a:bodyPr>
          <a:lstStyle/>
          <a:p>
            <a:r>
              <a:rPr kumimoji="1" lang="ja-JP" altLang="en-US" dirty="0"/>
              <a:t>１　神代から律令</a:t>
            </a:r>
            <a:endParaRPr kumimoji="1" lang="en-US" altLang="ja-JP" dirty="0"/>
          </a:p>
          <a:p>
            <a:r>
              <a:rPr kumimoji="1" lang="ja-JP" altLang="en-US" dirty="0"/>
              <a:t>夫婦の原形は神代に誕生し、一夫多妻が原則、妻問（ツマドヒ）の慣習</a:t>
            </a:r>
            <a:r>
              <a:rPr lang="ja-JP" altLang="en-US" dirty="0"/>
              <a:t>、</a:t>
            </a:r>
            <a:r>
              <a:rPr kumimoji="1" lang="ja-JP" altLang="en-US" dirty="0"/>
              <a:t>正妻と妾は区別がある</a:t>
            </a:r>
            <a:r>
              <a:rPr lang="ja-JP" altLang="en-US" dirty="0"/>
              <a:t>が、等親では区別しない</a:t>
            </a:r>
            <a:endParaRPr lang="en-US" altLang="ja-JP" dirty="0"/>
          </a:p>
          <a:p>
            <a:r>
              <a:rPr kumimoji="1" lang="ja-JP" altLang="en-US" dirty="0"/>
              <a:t>協議離婚は比較的自由に可能、</a:t>
            </a:r>
            <a:r>
              <a:rPr lang="ja-JP" altLang="en-US" dirty="0"/>
              <a:t>夫からの離婚もあるが妻の生計に配慮。妻からの離婚も可</a:t>
            </a:r>
            <a:endParaRPr lang="en-US" altLang="ja-JP" dirty="0"/>
          </a:p>
          <a:p>
            <a:r>
              <a:rPr kumimoji="1" lang="ja-JP" altLang="en-US" dirty="0"/>
              <a:t>２　鎌倉室町から幕藩</a:t>
            </a:r>
            <a:endParaRPr kumimoji="1" lang="en-US" altLang="ja-JP" dirty="0"/>
          </a:p>
          <a:p>
            <a:r>
              <a:rPr kumimoji="1" lang="ja-JP" altLang="en-US" dirty="0"/>
              <a:t>武家の法と庶民の法の違い、所領を守るため、妻問婚から嫁入婚へ</a:t>
            </a:r>
            <a:r>
              <a:rPr lang="ja-JP" altLang="en-US" dirty="0"/>
              <a:t>、</a:t>
            </a:r>
            <a:r>
              <a:rPr kumimoji="1" lang="ja-JP" altLang="en-US" dirty="0"/>
              <a:t>武家の一夫多妻制は変わらず、江戸時代の庶民は一夫一妻で重婚禁止、</a:t>
            </a:r>
            <a:r>
              <a:rPr lang="ja-JP" altLang="en-US" dirty="0"/>
              <a:t>協議</a:t>
            </a:r>
            <a:r>
              <a:rPr kumimoji="1" lang="ja-JP" altLang="en-US" dirty="0"/>
              <a:t>離婚は自由、武家は夫婦別産の傾向、妻の生計に配慮</a:t>
            </a:r>
            <a:endParaRPr kumimoji="1" lang="en-US" altLang="ja-JP" dirty="0"/>
          </a:p>
          <a:p>
            <a:r>
              <a:rPr lang="ja-JP" altLang="en-US" dirty="0"/>
              <a:t>幕末には、妾が下層階級へも広がる</a:t>
            </a:r>
            <a:endParaRPr kumimoji="1" lang="ja-JP" altLang="en-US" dirty="0"/>
          </a:p>
          <a:p>
            <a:r>
              <a:rPr kumimoji="1" lang="ja-JP" altLang="en-US" dirty="0"/>
              <a:t>３　明治から現代</a:t>
            </a:r>
            <a:endParaRPr kumimoji="1" lang="en-US" altLang="ja-JP" dirty="0"/>
          </a:p>
          <a:p>
            <a:r>
              <a:rPr kumimoji="1" lang="ja-JP" altLang="en-US" dirty="0"/>
              <a:t>明治になり、近代化を進め、戸ごとに戸籍を把握</a:t>
            </a:r>
            <a:r>
              <a:rPr lang="ja-JP" altLang="en-US" dirty="0"/>
              <a:t>、苗字の義務化、当初は夫婦別姓のち同氏、</a:t>
            </a:r>
            <a:r>
              <a:rPr kumimoji="1" lang="ja-JP" altLang="en-US" dirty="0"/>
              <a:t>一夫一婦制に（明治１３年妾を廃止）、戸主が身分行為の同意権、夫は妻の財産管理権を持つ、</a:t>
            </a:r>
            <a:endParaRPr kumimoji="1" lang="en-US" altLang="ja-JP" dirty="0"/>
          </a:p>
          <a:p>
            <a:r>
              <a:rPr lang="ja-JP" altLang="en-US" dirty="0"/>
              <a:t>戦後、占領軍の指令により戸主・家制度廃止、一戸籍一夫婦</a:t>
            </a:r>
            <a:endParaRPr kumimoji="1" lang="ja-JP" altLang="en-US" dirty="0"/>
          </a:p>
        </p:txBody>
      </p:sp>
    </p:spTree>
    <p:extLst>
      <p:ext uri="{BB962C8B-B14F-4D97-AF65-F5344CB8AC3E}">
        <p14:creationId xmlns:p14="http://schemas.microsoft.com/office/powerpoint/2010/main" val="1962524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89D79443-543F-7151-0962-6034BCE7455E}"/>
              </a:ext>
            </a:extLst>
          </p:cNvPr>
          <p:cNvPicPr>
            <a:picLocks noChangeAspect="1"/>
          </p:cNvPicPr>
          <p:nvPr/>
        </p:nvPicPr>
        <p:blipFill>
          <a:blip r:embed="rId2"/>
          <a:stretch>
            <a:fillRect/>
          </a:stretch>
        </p:blipFill>
        <p:spPr>
          <a:xfrm>
            <a:off x="741000" y="0"/>
            <a:ext cx="10710000" cy="6858000"/>
          </a:xfrm>
          <a:prstGeom prst="rect">
            <a:avLst/>
          </a:prstGeom>
        </p:spPr>
      </p:pic>
    </p:spTree>
    <p:extLst>
      <p:ext uri="{BB962C8B-B14F-4D97-AF65-F5344CB8AC3E}">
        <p14:creationId xmlns:p14="http://schemas.microsoft.com/office/powerpoint/2010/main" val="17840411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397B5B-9FEA-61E4-B748-6F894F3577D3}"/>
              </a:ext>
            </a:extLst>
          </p:cNvPr>
          <p:cNvSpPr>
            <a:spLocks noGrp="1"/>
          </p:cNvSpPr>
          <p:nvPr>
            <p:ph type="title"/>
          </p:nvPr>
        </p:nvSpPr>
        <p:spPr/>
        <p:txBody>
          <a:bodyPr/>
          <a:lstStyle/>
          <a:p>
            <a:r>
              <a:rPr kumimoji="1" lang="ja-JP" altLang="en-US" dirty="0"/>
              <a:t>８　我国歴史を通した特徴</a:t>
            </a:r>
          </a:p>
        </p:txBody>
      </p:sp>
      <p:sp>
        <p:nvSpPr>
          <p:cNvPr id="3" name="コンテンツ プレースホルダー 2">
            <a:extLst>
              <a:ext uri="{FF2B5EF4-FFF2-40B4-BE49-F238E27FC236}">
                <a16:creationId xmlns:a16="http://schemas.microsoft.com/office/drawing/2014/main" id="{89295339-D7A5-E445-7472-E95375D619B7}"/>
              </a:ext>
            </a:extLst>
          </p:cNvPr>
          <p:cNvSpPr>
            <a:spLocks noGrp="1"/>
          </p:cNvSpPr>
          <p:nvPr>
            <p:ph idx="1"/>
          </p:nvPr>
        </p:nvSpPr>
        <p:spPr/>
        <p:txBody>
          <a:bodyPr/>
          <a:lstStyle/>
          <a:p>
            <a:r>
              <a:rPr kumimoji="1" lang="ja-JP" altLang="en-US" dirty="0"/>
              <a:t>１　正妻（ムカツヒメ）の存在</a:t>
            </a:r>
            <a:endParaRPr kumimoji="1" lang="en-US" altLang="ja-JP" dirty="0"/>
          </a:p>
          <a:p>
            <a:r>
              <a:rPr lang="ja-JP" altLang="en-US" dirty="0"/>
              <a:t>２　妾（メカケ）の公認</a:t>
            </a:r>
            <a:r>
              <a:rPr lang="en-US" altLang="ja-JP" dirty="0"/>
              <a:t>…</a:t>
            </a:r>
            <a:r>
              <a:rPr lang="ja-JP" altLang="en-US" dirty="0"/>
              <a:t>事実上の一夫多妻</a:t>
            </a:r>
            <a:endParaRPr lang="en-US" altLang="ja-JP" dirty="0"/>
          </a:p>
          <a:p>
            <a:r>
              <a:rPr kumimoji="1" lang="ja-JP" altLang="en-US" dirty="0"/>
              <a:t>３　離婚の自由や生計への配慮</a:t>
            </a:r>
            <a:endParaRPr kumimoji="1" lang="en-US" altLang="ja-JP" dirty="0"/>
          </a:p>
          <a:p>
            <a:endParaRPr kumimoji="1" lang="en-US" altLang="ja-JP" dirty="0"/>
          </a:p>
          <a:p>
            <a:pPr marL="0" indent="0">
              <a:buNone/>
            </a:pPr>
            <a:r>
              <a:rPr lang="ja-JP" altLang="en-US" dirty="0"/>
              <a:t>→①親子関係による継承の場としての家族</a:t>
            </a:r>
            <a:endParaRPr lang="en-US" altLang="ja-JP" dirty="0"/>
          </a:p>
          <a:p>
            <a:pPr marL="0" indent="0">
              <a:buNone/>
            </a:pPr>
            <a:r>
              <a:rPr lang="ja-JP" altLang="en-US" dirty="0"/>
              <a:t>　②子供を中心とする家族観</a:t>
            </a:r>
            <a:endParaRPr lang="en-US" altLang="ja-JP" dirty="0"/>
          </a:p>
          <a:p>
            <a:pPr marL="0" indent="0">
              <a:buNone/>
            </a:pPr>
            <a:r>
              <a:rPr kumimoji="1" lang="ja-JP" altLang="en-US" dirty="0"/>
              <a:t>　③夫婦の和を大切にする</a:t>
            </a:r>
            <a:endParaRPr kumimoji="1" lang="en-US" altLang="ja-JP" dirty="0"/>
          </a:p>
          <a:p>
            <a:pPr marL="0" indent="0">
              <a:buNone/>
            </a:pPr>
            <a:r>
              <a:rPr lang="ja-JP" altLang="en-US" dirty="0"/>
              <a:t>　</a:t>
            </a:r>
            <a:endParaRPr kumimoji="1" lang="ja-JP" altLang="en-US" dirty="0"/>
          </a:p>
        </p:txBody>
      </p:sp>
    </p:spTree>
    <p:extLst>
      <p:ext uri="{BB962C8B-B14F-4D97-AF65-F5344CB8AC3E}">
        <p14:creationId xmlns:p14="http://schemas.microsoft.com/office/powerpoint/2010/main" val="2649221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7D67CD-0306-3C71-C46B-A868AFFA026D}"/>
              </a:ext>
            </a:extLst>
          </p:cNvPr>
          <p:cNvSpPr>
            <a:spLocks noGrp="1"/>
          </p:cNvSpPr>
          <p:nvPr>
            <p:ph type="title"/>
          </p:nvPr>
        </p:nvSpPr>
        <p:spPr>
          <a:xfrm>
            <a:off x="838200" y="365125"/>
            <a:ext cx="10515600" cy="803275"/>
          </a:xfrm>
        </p:spPr>
        <p:txBody>
          <a:bodyPr/>
          <a:lstStyle/>
          <a:p>
            <a:r>
              <a:rPr kumimoji="1" lang="ja-JP" altLang="en-US" dirty="0"/>
              <a:t>①親子関係による継承の場としての家族</a:t>
            </a:r>
          </a:p>
        </p:txBody>
      </p:sp>
      <p:sp>
        <p:nvSpPr>
          <p:cNvPr id="3" name="コンテンツ プレースホルダー 2">
            <a:extLst>
              <a:ext uri="{FF2B5EF4-FFF2-40B4-BE49-F238E27FC236}">
                <a16:creationId xmlns:a16="http://schemas.microsoft.com/office/drawing/2014/main" id="{B8F44340-07FA-B22F-8CDB-080FAFF0E5A9}"/>
              </a:ext>
            </a:extLst>
          </p:cNvPr>
          <p:cNvSpPr>
            <a:spLocks noGrp="1"/>
          </p:cNvSpPr>
          <p:nvPr>
            <p:ph idx="1"/>
          </p:nvPr>
        </p:nvSpPr>
        <p:spPr>
          <a:xfrm>
            <a:off x="317500" y="1168400"/>
            <a:ext cx="11455400" cy="5473700"/>
          </a:xfrm>
        </p:spPr>
        <p:txBody>
          <a:bodyPr>
            <a:normAutofit fontScale="70000" lnSpcReduction="20000"/>
          </a:bodyPr>
          <a:lstStyle/>
          <a:p>
            <a:r>
              <a:rPr kumimoji="1" lang="ja-JP" altLang="en-US" dirty="0"/>
              <a:t>家族の役割の一つは、親子関係を形成する場である。</a:t>
            </a:r>
          </a:p>
          <a:p>
            <a:r>
              <a:rPr kumimoji="1" lang="ja-JP" altLang="en-US" dirty="0"/>
              <a:t>そして親子関係は、単に親が子を養う、子が親の面倒をみたり相続するという経済的な関係だけを意味するのではなく、精神的・志や職業といった目に見えないものの継承も意味する。</a:t>
            </a:r>
          </a:p>
          <a:p>
            <a:r>
              <a:rPr kumimoji="1" lang="ja-JP" altLang="en-US" dirty="0"/>
              <a:t>例を挙げると、次のようなものが考えられる。</a:t>
            </a:r>
          </a:p>
          <a:p>
            <a:r>
              <a:rPr kumimoji="1" lang="ja-JP" altLang="en-US" dirty="0"/>
              <a:t>１　経済的な継承</a:t>
            </a:r>
            <a:r>
              <a:rPr kumimoji="1" lang="en-US" altLang="ja-JP" dirty="0"/>
              <a:t>…</a:t>
            </a:r>
            <a:r>
              <a:rPr kumimoji="1" lang="ja-JP" altLang="en-US" dirty="0"/>
              <a:t>相続、金銭的な養育、扶養、介護、生計の支援等</a:t>
            </a:r>
          </a:p>
          <a:p>
            <a:r>
              <a:rPr kumimoji="1" lang="ja-JP" altLang="en-US" dirty="0"/>
              <a:t>２　精神的な継承</a:t>
            </a:r>
            <a:r>
              <a:rPr kumimoji="1" lang="en-US" altLang="ja-JP" dirty="0"/>
              <a:t>…</a:t>
            </a:r>
            <a:r>
              <a:rPr kumimoji="1" lang="ja-JP" altLang="en-US" dirty="0"/>
              <a:t>祖先の志、思い、遺志、理想、理念、成功譚、遺恨、家訓、家憲、精神的な意味の遺言等</a:t>
            </a:r>
          </a:p>
          <a:p>
            <a:r>
              <a:rPr kumimoji="1" lang="ja-JP" altLang="en-US" dirty="0"/>
              <a:t>３　職業的な継承</a:t>
            </a:r>
            <a:r>
              <a:rPr kumimoji="1" lang="en-US" altLang="ja-JP" dirty="0"/>
              <a:t>…</a:t>
            </a:r>
            <a:r>
              <a:rPr kumimoji="1" lang="ja-JP" altLang="en-US" dirty="0"/>
              <a:t>祖先の職業、身分、社会的立場、伝統芸能、社会的役割、家元、家柄、</a:t>
            </a:r>
          </a:p>
          <a:p>
            <a:r>
              <a:rPr kumimoji="1" lang="ja-JP" altLang="en-US" dirty="0"/>
              <a:t>４　技術的な継承</a:t>
            </a:r>
            <a:r>
              <a:rPr kumimoji="1" lang="en-US" altLang="ja-JP" dirty="0"/>
              <a:t>…</a:t>
            </a:r>
            <a:r>
              <a:rPr kumimoji="1" lang="ja-JP" altLang="en-US" dirty="0"/>
              <a:t>伝統芸能や産業の技術指導、見習い、秘伝、口伝、文書・巻物の授受、暗黙知の継承、奥義、極意、特許の継承</a:t>
            </a:r>
          </a:p>
          <a:p>
            <a:r>
              <a:rPr kumimoji="1" lang="ja-JP" altLang="en-US" dirty="0"/>
              <a:t>５　事業としての継承</a:t>
            </a:r>
            <a:r>
              <a:rPr kumimoji="1" lang="en-US" altLang="ja-JP" dirty="0"/>
              <a:t>…</a:t>
            </a:r>
            <a:r>
              <a:rPr kumimoji="1" lang="ja-JP" altLang="en-US" dirty="0"/>
              <a:t>農業、伝統産業、組織体、中小企業などの事業全体としての継承、屋号、取引先、従業員、顧客、ノウハウ等の有機体としての全ての継承</a:t>
            </a:r>
          </a:p>
          <a:p>
            <a:r>
              <a:rPr kumimoji="1" lang="ja-JP" altLang="en-US" dirty="0"/>
              <a:t>もちろん、すべてが理想どおりに継承されるわけではないが、隔世遺伝や世代を超えた継承（孫がおじいさんから継承するなど）や、遠い祖先との血のつながりの確認、養子縁組や婿入り・嫁入り等による血統外の継承もありうる。伝統産業や家の継承、職業の継承、技術の継承、中小企業の「事業承継」、精神的・宗教的な継承もある。</a:t>
            </a:r>
          </a:p>
          <a:p>
            <a:r>
              <a:rPr kumimoji="1" lang="ja-JP" altLang="en-US" dirty="0"/>
              <a:t>こうした役割は家庭にしか果たし得ないし、その内部性・小規模性・秘匿性が必要な場面もある。</a:t>
            </a:r>
          </a:p>
        </p:txBody>
      </p:sp>
    </p:spTree>
    <p:extLst>
      <p:ext uri="{BB962C8B-B14F-4D97-AF65-F5344CB8AC3E}">
        <p14:creationId xmlns:p14="http://schemas.microsoft.com/office/powerpoint/2010/main" val="34128533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D1CF7B-0941-56FA-5E3E-C11A4433D03B}"/>
              </a:ext>
            </a:extLst>
          </p:cNvPr>
          <p:cNvSpPr>
            <a:spLocks noGrp="1"/>
          </p:cNvSpPr>
          <p:nvPr>
            <p:ph type="title"/>
          </p:nvPr>
        </p:nvSpPr>
        <p:spPr/>
        <p:txBody>
          <a:bodyPr/>
          <a:lstStyle/>
          <a:p>
            <a:r>
              <a:rPr kumimoji="1" lang="ja-JP" altLang="en-US" dirty="0"/>
              <a:t>②子どもを中心とする家族観</a:t>
            </a:r>
          </a:p>
        </p:txBody>
      </p:sp>
      <p:sp>
        <p:nvSpPr>
          <p:cNvPr id="3" name="コンテンツ プレースホルダー 2">
            <a:extLst>
              <a:ext uri="{FF2B5EF4-FFF2-40B4-BE49-F238E27FC236}">
                <a16:creationId xmlns:a16="http://schemas.microsoft.com/office/drawing/2014/main" id="{8A3250CA-EB04-82D5-BFE9-2121B8548A9B}"/>
              </a:ext>
            </a:extLst>
          </p:cNvPr>
          <p:cNvSpPr>
            <a:spLocks noGrp="1"/>
          </p:cNvSpPr>
          <p:nvPr>
            <p:ph idx="1"/>
          </p:nvPr>
        </p:nvSpPr>
        <p:spPr>
          <a:xfrm>
            <a:off x="431800" y="1549400"/>
            <a:ext cx="11569700" cy="5054600"/>
          </a:xfrm>
        </p:spPr>
        <p:txBody>
          <a:bodyPr>
            <a:noAutofit/>
          </a:bodyPr>
          <a:lstStyle/>
          <a:p>
            <a:r>
              <a:rPr kumimoji="1" lang="ja-JP" altLang="en-US" sz="2000" dirty="0"/>
              <a:t>日本の家族関係では、子どもを大切にするのが伝統的にそうである。子どもをかわいがり、「銀も金も玉も何せむに勝れる宝子に及かめやも」（万葉集、山上憶良）「千の倉より子は宝」などと言われてきた。江戸時代も「子どもの楽園」と訪日外国人に評価されている。</a:t>
            </a:r>
          </a:p>
          <a:p>
            <a:r>
              <a:rPr kumimoji="1" lang="ja-JP" altLang="en-US" sz="2000" dirty="0"/>
              <a:t>現代でも「子煩悩」「親バカ」「イクメン」などと言われるように、子どもに対する愛着愛情は非常に強い。そして「子はかすがい」と言われるように、子どもは夫婦関係や家族関係を形成する重要な構成員であり、子どもを中心に家族が成り立っているとも言われる（子からみた表現として「お父さん」「おじいちゃん」と呼ばれる）。</a:t>
            </a:r>
          </a:p>
          <a:p>
            <a:r>
              <a:rPr kumimoji="1" lang="ja-JP" altLang="en-US" sz="2000" dirty="0"/>
              <a:t>子ども中心の家族観、そして子どものために愛情を与える家族というのが一つの価値観としてある。</a:t>
            </a:r>
          </a:p>
          <a:p>
            <a:r>
              <a:rPr kumimoji="1" lang="ja-JP" altLang="en-US" sz="2000" dirty="0"/>
              <a:t>もちろん昔も今も子供のいない家族も多数ある。その場合、過去は養子縁組や里親などによって、子を家族に受け入れてきた。そうしない場合も地域の親として子の支援にかかわっている面もある。</a:t>
            </a:r>
          </a:p>
          <a:p>
            <a:r>
              <a:rPr kumimoji="1" lang="ja-JP" altLang="en-US" sz="2000" dirty="0"/>
              <a:t>このように日本の家族観は、子どもが中心となり、次世代に愛情をそそぎ、次世代を育成する家族という側面が強い。</a:t>
            </a:r>
          </a:p>
          <a:p>
            <a:endParaRPr kumimoji="1" lang="ja-JP" altLang="en-US" sz="2000" dirty="0"/>
          </a:p>
        </p:txBody>
      </p:sp>
    </p:spTree>
    <p:extLst>
      <p:ext uri="{BB962C8B-B14F-4D97-AF65-F5344CB8AC3E}">
        <p14:creationId xmlns:p14="http://schemas.microsoft.com/office/powerpoint/2010/main" val="20036331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BE14B3-0416-AECD-AC17-4ACC52FCEF9F}"/>
              </a:ext>
            </a:extLst>
          </p:cNvPr>
          <p:cNvSpPr>
            <a:spLocks noGrp="1"/>
          </p:cNvSpPr>
          <p:nvPr>
            <p:ph type="title"/>
          </p:nvPr>
        </p:nvSpPr>
        <p:spPr>
          <a:xfrm>
            <a:off x="838200" y="190500"/>
            <a:ext cx="10515600" cy="841375"/>
          </a:xfrm>
        </p:spPr>
        <p:txBody>
          <a:bodyPr/>
          <a:lstStyle/>
          <a:p>
            <a:r>
              <a:rPr kumimoji="1" lang="ja-JP" altLang="en-US" dirty="0"/>
              <a:t>③夫婦の和を大切にする</a:t>
            </a:r>
          </a:p>
        </p:txBody>
      </p:sp>
      <p:sp>
        <p:nvSpPr>
          <p:cNvPr id="3" name="コンテンツ プレースホルダー 2">
            <a:extLst>
              <a:ext uri="{FF2B5EF4-FFF2-40B4-BE49-F238E27FC236}">
                <a16:creationId xmlns:a16="http://schemas.microsoft.com/office/drawing/2014/main" id="{1CAAF4A5-4AA3-4031-15CC-A55ED19C6372}"/>
              </a:ext>
            </a:extLst>
          </p:cNvPr>
          <p:cNvSpPr>
            <a:spLocks noGrp="1"/>
          </p:cNvSpPr>
          <p:nvPr>
            <p:ph idx="1"/>
          </p:nvPr>
        </p:nvSpPr>
        <p:spPr>
          <a:xfrm>
            <a:off x="330200" y="927100"/>
            <a:ext cx="11633200" cy="5664200"/>
          </a:xfrm>
        </p:spPr>
        <p:txBody>
          <a:bodyPr>
            <a:noAutofit/>
          </a:bodyPr>
          <a:lstStyle/>
          <a:p>
            <a:r>
              <a:rPr kumimoji="1" lang="ja-JP" altLang="en-US" sz="2000" dirty="0"/>
              <a:t>夫婦の間では、「和」が貴ばれる。「和」はやわらぎ、なごむ、あまなう、あえる、とも読み、やすらぎ、相手にあわせ、心を一つにする意味をもつ。これが家族観の一つをなす価値観である。</a:t>
            </a:r>
          </a:p>
          <a:p>
            <a:r>
              <a:rPr kumimoji="1" lang="ja-JP" altLang="en-US" sz="2000" dirty="0"/>
              <a:t>明治時代の「教育勅語」でも「夫婦相和し」とのたまわれている。これは儒教にない観念である。</a:t>
            </a:r>
          </a:p>
          <a:p>
            <a:r>
              <a:rPr kumimoji="1" lang="ja-JP" altLang="en-US" sz="2000" dirty="0"/>
              <a:t>聖徳太子の十七条憲法でも「和」が貴ばれなければ「或（ある）は君父（きみかぞ）に順（したがは）ずして、乍（また）隣里（さととなり）に違（たが）ふ」となる事が指摘されている。</a:t>
            </a:r>
          </a:p>
          <a:p>
            <a:r>
              <a:rPr kumimoji="1" lang="ja-JP" altLang="en-US" sz="2000" dirty="0"/>
              <a:t>また「教育勅語」により、親子間では「父母に孝に」、兄弟間では「兄弟に友に」と、父母に孝行を尽くすこと、兄弟で仲睦まじくすることがのたまわれる。</a:t>
            </a:r>
          </a:p>
          <a:p>
            <a:r>
              <a:rPr kumimoji="1" lang="ja-JP" altLang="en-US" sz="2000" dirty="0"/>
              <a:t>こうした夫婦、親子、兄弟の関係性は、倫理的要素として指摘されるが、夫婦の「和」に明らかなように、相互の尊重と理解をベースとしていると考えられる。</a:t>
            </a:r>
          </a:p>
          <a:p>
            <a:r>
              <a:rPr kumimoji="1" lang="ja-JP" altLang="en-US" sz="2000" dirty="0"/>
              <a:t>家族に命令的・強制的な要素を持ち込むことは、否定はされないが、それほど本質的ではなく、むしろ、「和」、互いが相手を尊重し、相手に合わせ、うちとけ、なじみ、くつろぎあう、という関係性が理想的である。ただし、男女間の役割分担や、分業、立場の違い、ふるまいの違いは当然に肯定される。しかし、強制的な要素は家族にはなじまないから、古来より「法は家庭に入らず」と言われ、家族の自主性・自立性が重視されてきた。</a:t>
            </a:r>
          </a:p>
          <a:p>
            <a:r>
              <a:rPr kumimoji="1" lang="ja-JP" altLang="en-US" sz="2000" dirty="0"/>
              <a:t>仁徳天皇でさえ、玖賀媛（くがひめ）の記事にあるように、「相手が和（あまな）はず」との時は、あきらめ、女性の志を遂げさせるよりほかなかったのである。</a:t>
            </a:r>
          </a:p>
          <a:p>
            <a:r>
              <a:rPr lang="ja-JP" altLang="en-US" sz="2000" dirty="0"/>
              <a:t>和が失われた夫婦は、無理に婚姻を継続させない。そのためいつの時代も協議離婚は自由であり、縁切寺など、妻の生計に配慮されてきたのであろう。</a:t>
            </a:r>
            <a:endParaRPr kumimoji="1" lang="ja-JP" altLang="en-US" sz="2000" dirty="0"/>
          </a:p>
        </p:txBody>
      </p:sp>
    </p:spTree>
    <p:extLst>
      <p:ext uri="{BB962C8B-B14F-4D97-AF65-F5344CB8AC3E}">
        <p14:creationId xmlns:p14="http://schemas.microsoft.com/office/powerpoint/2010/main" val="32983512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776C09-D470-BB88-27AD-19376596B387}"/>
              </a:ext>
            </a:extLst>
          </p:cNvPr>
          <p:cNvSpPr>
            <a:spLocks noGrp="1"/>
          </p:cNvSpPr>
          <p:nvPr>
            <p:ph type="title"/>
          </p:nvPr>
        </p:nvSpPr>
        <p:spPr/>
        <p:txBody>
          <a:bodyPr/>
          <a:lstStyle/>
          <a:p>
            <a:r>
              <a:rPr kumimoji="1" lang="ja-JP" altLang="en-US" dirty="0"/>
              <a:t>ご清聴ありがとうございました</a:t>
            </a:r>
          </a:p>
        </p:txBody>
      </p:sp>
      <p:sp>
        <p:nvSpPr>
          <p:cNvPr id="3" name="コンテンツ プレースホルダー 2">
            <a:extLst>
              <a:ext uri="{FF2B5EF4-FFF2-40B4-BE49-F238E27FC236}">
                <a16:creationId xmlns:a16="http://schemas.microsoft.com/office/drawing/2014/main" id="{D3A2CE30-5B9C-AF56-8591-C3978F637D77}"/>
              </a:ext>
            </a:extLst>
          </p:cNvPr>
          <p:cNvSpPr>
            <a:spLocks noGrp="1"/>
          </p:cNvSpPr>
          <p:nvPr>
            <p:ph idx="1"/>
          </p:nvPr>
        </p:nvSpPr>
        <p:spPr/>
        <p:txBody>
          <a:bodyPr/>
          <a:lstStyle/>
          <a:p>
            <a:r>
              <a:rPr kumimoji="1" lang="ja-JP" altLang="en-US" dirty="0"/>
              <a:t>安達法律事務所</a:t>
            </a:r>
            <a:endParaRPr kumimoji="1" lang="en-US" altLang="ja-JP" dirty="0"/>
          </a:p>
          <a:p>
            <a:r>
              <a:rPr lang="ja-JP" altLang="en-US" dirty="0"/>
              <a:t>弁護士　安達悠司</a:t>
            </a:r>
            <a:endParaRPr lang="en-US" altLang="ja-JP" dirty="0"/>
          </a:p>
          <a:p>
            <a:r>
              <a:rPr kumimoji="1" lang="ja-JP" altLang="en-US" dirty="0"/>
              <a:t>０７５－２２１－５５７５</a:t>
            </a:r>
            <a:endParaRPr kumimoji="1" lang="en-US" altLang="ja-JP" dirty="0"/>
          </a:p>
          <a:p>
            <a:r>
              <a:rPr lang="en-US" altLang="ja-JP" dirty="0"/>
              <a:t>a</a:t>
            </a:r>
            <a:r>
              <a:rPr kumimoji="1" lang="en-US" altLang="ja-JP" dirty="0"/>
              <a:t>dachi.ttl@nifty.com</a:t>
            </a:r>
            <a:endParaRPr kumimoji="1" lang="ja-JP" altLang="en-US" dirty="0"/>
          </a:p>
          <a:p>
            <a:endParaRPr kumimoji="1" lang="ja-JP" altLang="en-US" dirty="0"/>
          </a:p>
        </p:txBody>
      </p:sp>
    </p:spTree>
    <p:extLst>
      <p:ext uri="{BB962C8B-B14F-4D97-AF65-F5344CB8AC3E}">
        <p14:creationId xmlns:p14="http://schemas.microsoft.com/office/powerpoint/2010/main" val="335674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992D651-4C1B-C682-F527-58DF679033C9}"/>
              </a:ext>
            </a:extLst>
          </p:cNvPr>
          <p:cNvPicPr>
            <a:picLocks noChangeAspect="1"/>
          </p:cNvPicPr>
          <p:nvPr/>
        </p:nvPicPr>
        <p:blipFill>
          <a:blip r:embed="rId2"/>
          <a:stretch>
            <a:fillRect/>
          </a:stretch>
        </p:blipFill>
        <p:spPr>
          <a:xfrm>
            <a:off x="1203319" y="0"/>
            <a:ext cx="9785362" cy="6858000"/>
          </a:xfrm>
          <a:prstGeom prst="rect">
            <a:avLst/>
          </a:prstGeom>
        </p:spPr>
      </p:pic>
    </p:spTree>
    <p:extLst>
      <p:ext uri="{BB962C8B-B14F-4D97-AF65-F5344CB8AC3E}">
        <p14:creationId xmlns:p14="http://schemas.microsoft.com/office/powerpoint/2010/main" val="658161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0A26C86-E471-EE57-8BC7-B605FF3F2661}"/>
              </a:ext>
            </a:extLst>
          </p:cNvPr>
          <p:cNvPicPr>
            <a:picLocks noChangeAspect="1"/>
          </p:cNvPicPr>
          <p:nvPr/>
        </p:nvPicPr>
        <p:blipFill>
          <a:blip r:embed="rId2"/>
          <a:stretch>
            <a:fillRect/>
          </a:stretch>
        </p:blipFill>
        <p:spPr>
          <a:xfrm>
            <a:off x="693522" y="0"/>
            <a:ext cx="10804956" cy="6858000"/>
          </a:xfrm>
          <a:prstGeom prst="rect">
            <a:avLst/>
          </a:prstGeom>
        </p:spPr>
      </p:pic>
    </p:spTree>
    <p:extLst>
      <p:ext uri="{BB962C8B-B14F-4D97-AF65-F5344CB8AC3E}">
        <p14:creationId xmlns:p14="http://schemas.microsoft.com/office/powerpoint/2010/main" val="4041765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9C5F898-EA02-E998-D2C4-0984010F9AD9}"/>
              </a:ext>
            </a:extLst>
          </p:cNvPr>
          <p:cNvPicPr>
            <a:picLocks noChangeAspect="1"/>
          </p:cNvPicPr>
          <p:nvPr/>
        </p:nvPicPr>
        <p:blipFill>
          <a:blip r:embed="rId2"/>
          <a:stretch>
            <a:fillRect/>
          </a:stretch>
        </p:blipFill>
        <p:spPr>
          <a:xfrm>
            <a:off x="1448802" y="0"/>
            <a:ext cx="9294395" cy="6858000"/>
          </a:xfrm>
          <a:prstGeom prst="rect">
            <a:avLst/>
          </a:prstGeom>
        </p:spPr>
      </p:pic>
    </p:spTree>
    <p:extLst>
      <p:ext uri="{BB962C8B-B14F-4D97-AF65-F5344CB8AC3E}">
        <p14:creationId xmlns:p14="http://schemas.microsoft.com/office/powerpoint/2010/main" val="258262059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TotalTime>
  <Words>6166</Words>
  <Application>Microsoft Office PowerPoint</Application>
  <PresentationFormat>ワイド画面</PresentationFormat>
  <Paragraphs>299</Paragraphs>
  <Slides>64</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64</vt:i4>
      </vt:variant>
    </vt:vector>
  </HeadingPairs>
  <TitlesOfParts>
    <vt:vector size="68" baseType="lpstr">
      <vt:lpstr>游ゴシック</vt:lpstr>
      <vt:lpstr>游ゴシック Light</vt:lpstr>
      <vt:lpstr>Arial</vt:lpstr>
      <vt:lpstr>Office テーマ</vt:lpstr>
      <vt:lpstr>日本自治集団　 第３回共考サロン 我が国の婚姻の歴史</vt:lpstr>
      <vt:lpstr>参考文献</vt:lpstr>
      <vt:lpstr>目次ー我が国の婚姻の歴史</vt:lpstr>
      <vt:lpstr>１　神代</vt:lpstr>
      <vt:lpstr>ウビチニ・スビチニ　結婚の創始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イザナキ・イザナミ　とつぎのり</vt:lpstr>
      <vt:lpstr>オモイカネ　ワカヒメのまわりうた</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アマテルカミの１２人の妃　</vt:lpstr>
      <vt:lpstr>ムカツヒメとメカケ（古事記）</vt:lpstr>
      <vt:lpstr>２　古代</vt:lpstr>
      <vt:lpstr>ニニキネとコノハナサクヤヒメ</vt:lpstr>
      <vt:lpstr>第11代　垂仁天皇　丹波の姉妹五女</vt:lpstr>
      <vt:lpstr>第21代　雄略天皇　万葉集冒頭の歌</vt:lpstr>
      <vt:lpstr>ツマドヒ（妻問）、ヨバヒ（夜這ひ） 　</vt:lpstr>
      <vt:lpstr>後漢書にみる一夫多妻</vt:lpstr>
      <vt:lpstr>３　律令</vt:lpstr>
      <vt:lpstr>令義解　儀制</vt:lpstr>
      <vt:lpstr>庶民は一夫一婦？</vt:lpstr>
      <vt:lpstr>養老戸令・戸婚律①</vt:lpstr>
      <vt:lpstr>養老戸令・戸婚律②</vt:lpstr>
      <vt:lpstr>大宝律令（西暦701年）の戸令第28条「七出、三不去」</vt:lpstr>
      <vt:lpstr>●神代～古代～律令　まとめ</vt:lpstr>
      <vt:lpstr>４　鎌倉室町</vt:lpstr>
      <vt:lpstr>婿取婚から嫁入婚へ</vt:lpstr>
      <vt:lpstr>御成敗式目</vt:lpstr>
      <vt:lpstr>無住「沙石集」</vt:lpstr>
      <vt:lpstr>戦国時代に訪れた宣教師の書</vt:lpstr>
      <vt:lpstr>５　幕藩</vt:lpstr>
      <vt:lpstr>妾の広がり</vt:lpstr>
      <vt:lpstr>武家と庶民の婚姻の違い</vt:lpstr>
      <vt:lpstr>協議離婚</vt:lpstr>
      <vt:lpstr>縁切寺</vt:lpstr>
      <vt:lpstr>●鎌倉室町～幕藩　まとめ</vt:lpstr>
      <vt:lpstr>６　明治</vt:lpstr>
      <vt:lpstr>明治４年戸籍法　</vt:lpstr>
      <vt:lpstr>苗字・氏の制度　</vt:lpstr>
      <vt:lpstr>一夫一婦の確立（妾の廃止）</vt:lpstr>
      <vt:lpstr>民法典成立</vt:lpstr>
      <vt:lpstr>７　現代</vt:lpstr>
      <vt:lpstr>「同性婚」に関する令和5年5月30日の名古屋地裁判決</vt:lpstr>
      <vt:lpstr>PowerPoint プレゼンテーション</vt:lpstr>
      <vt:lpstr>●明治～現代　まとめ</vt:lpstr>
      <vt:lpstr>全体まとめ</vt:lpstr>
      <vt:lpstr>８　我国歴史を通した特徴</vt:lpstr>
      <vt:lpstr>①親子関係による継承の場としての家族</vt:lpstr>
      <vt:lpstr>②子どもを中心とする家族観</vt:lpstr>
      <vt:lpstr>③夫婦の和を大切にする</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日本自治集団　 第３回共考サロン 我が国の婚姻の歴史</dc:title>
  <dc:creator>安達 悠司</dc:creator>
  <cp:lastModifiedBy>安達 悠司</cp:lastModifiedBy>
  <cp:revision>9</cp:revision>
  <dcterms:created xsi:type="dcterms:W3CDTF">2023-06-15T10:56:51Z</dcterms:created>
  <dcterms:modified xsi:type="dcterms:W3CDTF">2023-06-15T14:22:46Z</dcterms:modified>
</cp:coreProperties>
</file>